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80" r:id="rId3"/>
    <p:sldId id="289" r:id="rId4"/>
    <p:sldId id="281" r:id="rId5"/>
    <p:sldId id="282" r:id="rId6"/>
    <p:sldId id="258" r:id="rId7"/>
    <p:sldId id="290" r:id="rId8"/>
    <p:sldId id="261" r:id="rId9"/>
    <p:sldId id="262" r:id="rId10"/>
    <p:sldId id="263" r:id="rId11"/>
    <p:sldId id="264" r:id="rId12"/>
    <p:sldId id="265" r:id="rId13"/>
    <p:sldId id="266" r:id="rId14"/>
    <p:sldId id="267" r:id="rId15"/>
    <p:sldId id="268" r:id="rId16"/>
    <p:sldId id="269" r:id="rId17"/>
    <p:sldId id="291" r:id="rId18"/>
    <p:sldId id="292" r:id="rId19"/>
    <p:sldId id="293" r:id="rId20"/>
    <p:sldId id="294" r:id="rId21"/>
    <p:sldId id="284" r:id="rId22"/>
    <p:sldId id="259" r:id="rId23"/>
    <p:sldId id="260" r:id="rId24"/>
    <p:sldId id="271" r:id="rId25"/>
    <p:sldId id="287" r:id="rId26"/>
    <p:sldId id="296" r:id="rId27"/>
    <p:sldId id="297" r:id="rId28"/>
    <p:sldId id="302" r:id="rId29"/>
    <p:sldId id="298" r:id="rId30"/>
    <p:sldId id="299" r:id="rId31"/>
    <p:sldId id="300" r:id="rId32"/>
    <p:sldId id="308" r:id="rId33"/>
    <p:sldId id="309" r:id="rId34"/>
    <p:sldId id="301" r:id="rId35"/>
    <p:sldId id="303" r:id="rId36"/>
    <p:sldId id="304" r:id="rId37"/>
    <p:sldId id="305" r:id="rId38"/>
    <p:sldId id="307" r:id="rId39"/>
    <p:sldId id="306" r:id="rId40"/>
    <p:sldId id="274" r:id="rId41"/>
    <p:sldId id="295" r:id="rId42"/>
    <p:sldId id="283" r:id="rId43"/>
    <p:sldId id="272" r:id="rId44"/>
  </p:sldIdLst>
  <p:sldSz cx="12192000" cy="6858000"/>
  <p:notesSz cx="12192000" cy="6858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8"/>
    <p:restoredTop sz="79815"/>
  </p:normalViewPr>
  <p:slideViewPr>
    <p:cSldViewPr>
      <p:cViewPr>
        <p:scale>
          <a:sx n="106" d="100"/>
          <a:sy n="106" d="100"/>
        </p:scale>
        <p:origin x="1656" y="4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ED93F52-A208-D84E-9A1B-215B0F1D5A3D}" type="datetimeFigureOut">
              <a:rPr lang="en-FI" smtClean="0"/>
              <a:t>9.8.2022</a:t>
            </a:fld>
            <a:endParaRPr lang="en-FI"/>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1BBB009-7129-5E48-99C6-87F531994743}" type="slidenum">
              <a:rPr lang="en-FI" smtClean="0"/>
              <a:t>‹#›</a:t>
            </a:fld>
            <a:endParaRPr lang="en-FI"/>
          </a:p>
        </p:txBody>
      </p:sp>
    </p:spTree>
    <p:extLst>
      <p:ext uri="{BB962C8B-B14F-4D97-AF65-F5344CB8AC3E}">
        <p14:creationId xmlns:p14="http://schemas.microsoft.com/office/powerpoint/2010/main" val="1127146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41BBB009-7129-5E48-99C6-87F531994743}" type="slidenum">
              <a:rPr lang="en-FI" smtClean="0"/>
              <a:t>2</a:t>
            </a:fld>
            <a:endParaRPr lang="en-FI"/>
          </a:p>
        </p:txBody>
      </p:sp>
    </p:spTree>
    <p:extLst>
      <p:ext uri="{BB962C8B-B14F-4D97-AF65-F5344CB8AC3E}">
        <p14:creationId xmlns:p14="http://schemas.microsoft.com/office/powerpoint/2010/main" val="2845439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11</a:t>
            </a:fld>
            <a:endParaRPr lang="en-FI"/>
          </a:p>
        </p:txBody>
      </p:sp>
    </p:spTree>
    <p:extLst>
      <p:ext uri="{BB962C8B-B14F-4D97-AF65-F5344CB8AC3E}">
        <p14:creationId xmlns:p14="http://schemas.microsoft.com/office/powerpoint/2010/main" val="1893749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12</a:t>
            </a:fld>
            <a:endParaRPr lang="en-FI"/>
          </a:p>
        </p:txBody>
      </p:sp>
    </p:spTree>
    <p:extLst>
      <p:ext uri="{BB962C8B-B14F-4D97-AF65-F5344CB8AC3E}">
        <p14:creationId xmlns:p14="http://schemas.microsoft.com/office/powerpoint/2010/main" val="3787703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41BBB009-7129-5E48-99C6-87F531994743}" type="slidenum">
              <a:rPr lang="en-FI" smtClean="0"/>
              <a:t>13</a:t>
            </a:fld>
            <a:endParaRPr lang="en-FI"/>
          </a:p>
        </p:txBody>
      </p:sp>
    </p:spTree>
    <p:extLst>
      <p:ext uri="{BB962C8B-B14F-4D97-AF65-F5344CB8AC3E}">
        <p14:creationId xmlns:p14="http://schemas.microsoft.com/office/powerpoint/2010/main" val="63166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14</a:t>
            </a:fld>
            <a:endParaRPr lang="en-FI"/>
          </a:p>
        </p:txBody>
      </p:sp>
    </p:spTree>
    <p:extLst>
      <p:ext uri="{BB962C8B-B14F-4D97-AF65-F5344CB8AC3E}">
        <p14:creationId xmlns:p14="http://schemas.microsoft.com/office/powerpoint/2010/main" val="1809321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15</a:t>
            </a:fld>
            <a:endParaRPr lang="en-FI"/>
          </a:p>
        </p:txBody>
      </p:sp>
    </p:spTree>
    <p:extLst>
      <p:ext uri="{BB962C8B-B14F-4D97-AF65-F5344CB8AC3E}">
        <p14:creationId xmlns:p14="http://schemas.microsoft.com/office/powerpoint/2010/main" val="3350924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a:p>
            <a:endParaRPr lang="en-FI" dirty="0"/>
          </a:p>
        </p:txBody>
      </p:sp>
      <p:sp>
        <p:nvSpPr>
          <p:cNvPr id="4" name="Slide Number Placeholder 3"/>
          <p:cNvSpPr>
            <a:spLocks noGrp="1"/>
          </p:cNvSpPr>
          <p:nvPr>
            <p:ph type="sldNum" sz="quarter" idx="5"/>
          </p:nvPr>
        </p:nvSpPr>
        <p:spPr/>
        <p:txBody>
          <a:bodyPr/>
          <a:lstStyle/>
          <a:p>
            <a:fld id="{41BBB009-7129-5E48-99C6-87F531994743}" type="slidenum">
              <a:rPr lang="en-FI" smtClean="0"/>
              <a:t>16</a:t>
            </a:fld>
            <a:endParaRPr lang="en-FI"/>
          </a:p>
        </p:txBody>
      </p:sp>
    </p:spTree>
    <p:extLst>
      <p:ext uri="{BB962C8B-B14F-4D97-AF65-F5344CB8AC3E}">
        <p14:creationId xmlns:p14="http://schemas.microsoft.com/office/powerpoint/2010/main" val="2556483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41BBB009-7129-5E48-99C6-87F531994743}" type="slidenum">
              <a:rPr lang="en-FI" smtClean="0"/>
              <a:t>21</a:t>
            </a:fld>
            <a:endParaRPr lang="en-FI"/>
          </a:p>
        </p:txBody>
      </p:sp>
    </p:spTree>
    <p:extLst>
      <p:ext uri="{BB962C8B-B14F-4D97-AF65-F5344CB8AC3E}">
        <p14:creationId xmlns:p14="http://schemas.microsoft.com/office/powerpoint/2010/main" val="4185606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22</a:t>
            </a:fld>
            <a:endParaRPr lang="en-FI"/>
          </a:p>
        </p:txBody>
      </p:sp>
    </p:spTree>
    <p:extLst>
      <p:ext uri="{BB962C8B-B14F-4D97-AF65-F5344CB8AC3E}">
        <p14:creationId xmlns:p14="http://schemas.microsoft.com/office/powerpoint/2010/main" val="771722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23</a:t>
            </a:fld>
            <a:endParaRPr lang="en-FI"/>
          </a:p>
        </p:txBody>
      </p:sp>
    </p:spTree>
    <p:extLst>
      <p:ext uri="{BB962C8B-B14F-4D97-AF65-F5344CB8AC3E}">
        <p14:creationId xmlns:p14="http://schemas.microsoft.com/office/powerpoint/2010/main" val="1841024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24</a:t>
            </a:fld>
            <a:endParaRPr lang="en-FI"/>
          </a:p>
        </p:txBody>
      </p:sp>
    </p:spTree>
    <p:extLst>
      <p:ext uri="{BB962C8B-B14F-4D97-AF65-F5344CB8AC3E}">
        <p14:creationId xmlns:p14="http://schemas.microsoft.com/office/powerpoint/2010/main" val="340213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41BBB009-7129-5E48-99C6-87F531994743}" type="slidenum">
              <a:rPr lang="en-FI" smtClean="0"/>
              <a:t>3</a:t>
            </a:fld>
            <a:endParaRPr lang="en-FI"/>
          </a:p>
        </p:txBody>
      </p:sp>
    </p:spTree>
    <p:extLst>
      <p:ext uri="{BB962C8B-B14F-4D97-AF65-F5344CB8AC3E}">
        <p14:creationId xmlns:p14="http://schemas.microsoft.com/office/powerpoint/2010/main" val="3633713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25</a:t>
            </a:fld>
            <a:endParaRPr lang="en-FI"/>
          </a:p>
        </p:txBody>
      </p:sp>
    </p:spTree>
    <p:extLst>
      <p:ext uri="{BB962C8B-B14F-4D97-AF65-F5344CB8AC3E}">
        <p14:creationId xmlns:p14="http://schemas.microsoft.com/office/powerpoint/2010/main" val="3317864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26</a:t>
            </a:fld>
            <a:endParaRPr lang="en-FI"/>
          </a:p>
        </p:txBody>
      </p:sp>
    </p:spTree>
    <p:extLst>
      <p:ext uri="{BB962C8B-B14F-4D97-AF65-F5344CB8AC3E}">
        <p14:creationId xmlns:p14="http://schemas.microsoft.com/office/powerpoint/2010/main" val="3724760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27</a:t>
            </a:fld>
            <a:endParaRPr lang="en-FI"/>
          </a:p>
        </p:txBody>
      </p:sp>
    </p:spTree>
    <p:extLst>
      <p:ext uri="{BB962C8B-B14F-4D97-AF65-F5344CB8AC3E}">
        <p14:creationId xmlns:p14="http://schemas.microsoft.com/office/powerpoint/2010/main" val="2675361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28</a:t>
            </a:fld>
            <a:endParaRPr lang="en-FI"/>
          </a:p>
        </p:txBody>
      </p:sp>
    </p:spTree>
    <p:extLst>
      <p:ext uri="{BB962C8B-B14F-4D97-AF65-F5344CB8AC3E}">
        <p14:creationId xmlns:p14="http://schemas.microsoft.com/office/powerpoint/2010/main" val="341556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29</a:t>
            </a:fld>
            <a:endParaRPr lang="en-FI"/>
          </a:p>
        </p:txBody>
      </p:sp>
    </p:spTree>
    <p:extLst>
      <p:ext uri="{BB962C8B-B14F-4D97-AF65-F5344CB8AC3E}">
        <p14:creationId xmlns:p14="http://schemas.microsoft.com/office/powerpoint/2010/main" val="1921568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30</a:t>
            </a:fld>
            <a:endParaRPr lang="en-FI"/>
          </a:p>
        </p:txBody>
      </p:sp>
    </p:spTree>
    <p:extLst>
      <p:ext uri="{BB962C8B-B14F-4D97-AF65-F5344CB8AC3E}">
        <p14:creationId xmlns:p14="http://schemas.microsoft.com/office/powerpoint/2010/main" val="1032600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31</a:t>
            </a:fld>
            <a:endParaRPr lang="en-FI"/>
          </a:p>
        </p:txBody>
      </p:sp>
    </p:spTree>
    <p:extLst>
      <p:ext uri="{BB962C8B-B14F-4D97-AF65-F5344CB8AC3E}">
        <p14:creationId xmlns:p14="http://schemas.microsoft.com/office/powerpoint/2010/main" val="469431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32</a:t>
            </a:fld>
            <a:endParaRPr lang="en-FI"/>
          </a:p>
        </p:txBody>
      </p:sp>
    </p:spTree>
    <p:extLst>
      <p:ext uri="{BB962C8B-B14F-4D97-AF65-F5344CB8AC3E}">
        <p14:creationId xmlns:p14="http://schemas.microsoft.com/office/powerpoint/2010/main" val="2468588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33</a:t>
            </a:fld>
            <a:endParaRPr lang="en-FI"/>
          </a:p>
        </p:txBody>
      </p:sp>
    </p:spTree>
    <p:extLst>
      <p:ext uri="{BB962C8B-B14F-4D97-AF65-F5344CB8AC3E}">
        <p14:creationId xmlns:p14="http://schemas.microsoft.com/office/powerpoint/2010/main" val="2120296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34</a:t>
            </a:fld>
            <a:endParaRPr lang="en-FI"/>
          </a:p>
        </p:txBody>
      </p:sp>
    </p:spTree>
    <p:extLst>
      <p:ext uri="{BB962C8B-B14F-4D97-AF65-F5344CB8AC3E}">
        <p14:creationId xmlns:p14="http://schemas.microsoft.com/office/powerpoint/2010/main" val="3281305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41BBB009-7129-5E48-99C6-87F531994743}" type="slidenum">
              <a:rPr lang="en-FI" smtClean="0"/>
              <a:t>4</a:t>
            </a:fld>
            <a:endParaRPr lang="en-FI"/>
          </a:p>
        </p:txBody>
      </p:sp>
    </p:spTree>
    <p:extLst>
      <p:ext uri="{BB962C8B-B14F-4D97-AF65-F5344CB8AC3E}">
        <p14:creationId xmlns:p14="http://schemas.microsoft.com/office/powerpoint/2010/main" val="1483042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35</a:t>
            </a:fld>
            <a:endParaRPr lang="en-FI"/>
          </a:p>
        </p:txBody>
      </p:sp>
    </p:spTree>
    <p:extLst>
      <p:ext uri="{BB962C8B-B14F-4D97-AF65-F5344CB8AC3E}">
        <p14:creationId xmlns:p14="http://schemas.microsoft.com/office/powerpoint/2010/main" val="4080551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36</a:t>
            </a:fld>
            <a:endParaRPr lang="en-FI"/>
          </a:p>
        </p:txBody>
      </p:sp>
    </p:spTree>
    <p:extLst>
      <p:ext uri="{BB962C8B-B14F-4D97-AF65-F5344CB8AC3E}">
        <p14:creationId xmlns:p14="http://schemas.microsoft.com/office/powerpoint/2010/main" val="3017814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37</a:t>
            </a:fld>
            <a:endParaRPr lang="en-FI"/>
          </a:p>
        </p:txBody>
      </p:sp>
    </p:spTree>
    <p:extLst>
      <p:ext uri="{BB962C8B-B14F-4D97-AF65-F5344CB8AC3E}">
        <p14:creationId xmlns:p14="http://schemas.microsoft.com/office/powerpoint/2010/main" val="408019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38</a:t>
            </a:fld>
            <a:endParaRPr lang="en-FI"/>
          </a:p>
        </p:txBody>
      </p:sp>
    </p:spTree>
    <p:extLst>
      <p:ext uri="{BB962C8B-B14F-4D97-AF65-F5344CB8AC3E}">
        <p14:creationId xmlns:p14="http://schemas.microsoft.com/office/powerpoint/2010/main" val="3558775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39</a:t>
            </a:fld>
            <a:endParaRPr lang="en-FI"/>
          </a:p>
        </p:txBody>
      </p:sp>
    </p:spTree>
    <p:extLst>
      <p:ext uri="{BB962C8B-B14F-4D97-AF65-F5344CB8AC3E}">
        <p14:creationId xmlns:p14="http://schemas.microsoft.com/office/powerpoint/2010/main" val="4286199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40</a:t>
            </a:fld>
            <a:endParaRPr lang="en-FI"/>
          </a:p>
        </p:txBody>
      </p:sp>
    </p:spTree>
    <p:extLst>
      <p:ext uri="{BB962C8B-B14F-4D97-AF65-F5344CB8AC3E}">
        <p14:creationId xmlns:p14="http://schemas.microsoft.com/office/powerpoint/2010/main" val="3514728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41</a:t>
            </a:fld>
            <a:endParaRPr lang="en-FI"/>
          </a:p>
        </p:txBody>
      </p:sp>
    </p:spTree>
    <p:extLst>
      <p:ext uri="{BB962C8B-B14F-4D97-AF65-F5344CB8AC3E}">
        <p14:creationId xmlns:p14="http://schemas.microsoft.com/office/powerpoint/2010/main" val="155451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42</a:t>
            </a:fld>
            <a:endParaRPr lang="en-FI"/>
          </a:p>
        </p:txBody>
      </p:sp>
    </p:spTree>
    <p:extLst>
      <p:ext uri="{BB962C8B-B14F-4D97-AF65-F5344CB8AC3E}">
        <p14:creationId xmlns:p14="http://schemas.microsoft.com/office/powerpoint/2010/main" val="3499010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41BBB009-7129-5E48-99C6-87F531994743}" type="slidenum">
              <a:rPr lang="en-FI" smtClean="0"/>
              <a:t>43</a:t>
            </a:fld>
            <a:endParaRPr lang="en-FI"/>
          </a:p>
        </p:txBody>
      </p:sp>
    </p:spTree>
    <p:extLst>
      <p:ext uri="{BB962C8B-B14F-4D97-AF65-F5344CB8AC3E}">
        <p14:creationId xmlns:p14="http://schemas.microsoft.com/office/powerpoint/2010/main" val="2655019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41BBB009-7129-5E48-99C6-87F531994743}" type="slidenum">
              <a:rPr lang="en-FI" smtClean="0"/>
              <a:t>5</a:t>
            </a:fld>
            <a:endParaRPr lang="en-FI"/>
          </a:p>
        </p:txBody>
      </p:sp>
    </p:spTree>
    <p:extLst>
      <p:ext uri="{BB962C8B-B14F-4D97-AF65-F5344CB8AC3E}">
        <p14:creationId xmlns:p14="http://schemas.microsoft.com/office/powerpoint/2010/main" val="360007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41BBB009-7129-5E48-99C6-87F531994743}" type="slidenum">
              <a:rPr lang="en-FI" smtClean="0"/>
              <a:t>6</a:t>
            </a:fld>
            <a:endParaRPr lang="en-FI"/>
          </a:p>
        </p:txBody>
      </p:sp>
    </p:spTree>
    <p:extLst>
      <p:ext uri="{BB962C8B-B14F-4D97-AF65-F5344CB8AC3E}">
        <p14:creationId xmlns:p14="http://schemas.microsoft.com/office/powerpoint/2010/main" val="16502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41BBB009-7129-5E48-99C6-87F531994743}" type="slidenum">
              <a:rPr lang="en-FI" smtClean="0"/>
              <a:t>7</a:t>
            </a:fld>
            <a:endParaRPr lang="en-FI"/>
          </a:p>
        </p:txBody>
      </p:sp>
    </p:spTree>
    <p:extLst>
      <p:ext uri="{BB962C8B-B14F-4D97-AF65-F5344CB8AC3E}">
        <p14:creationId xmlns:p14="http://schemas.microsoft.com/office/powerpoint/2010/main" val="3240618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8</a:t>
            </a:fld>
            <a:endParaRPr lang="en-FI"/>
          </a:p>
        </p:txBody>
      </p:sp>
    </p:spTree>
    <p:extLst>
      <p:ext uri="{BB962C8B-B14F-4D97-AF65-F5344CB8AC3E}">
        <p14:creationId xmlns:p14="http://schemas.microsoft.com/office/powerpoint/2010/main" val="254920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9</a:t>
            </a:fld>
            <a:endParaRPr lang="en-FI"/>
          </a:p>
        </p:txBody>
      </p:sp>
    </p:spTree>
    <p:extLst>
      <p:ext uri="{BB962C8B-B14F-4D97-AF65-F5344CB8AC3E}">
        <p14:creationId xmlns:p14="http://schemas.microsoft.com/office/powerpoint/2010/main" val="4095302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41BBB009-7129-5E48-99C6-87F531994743}" type="slidenum">
              <a:rPr lang="en-FI" smtClean="0"/>
              <a:t>10</a:t>
            </a:fld>
            <a:endParaRPr lang="en-FI"/>
          </a:p>
        </p:txBody>
      </p:sp>
    </p:spTree>
    <p:extLst>
      <p:ext uri="{BB962C8B-B14F-4D97-AF65-F5344CB8AC3E}">
        <p14:creationId xmlns:p14="http://schemas.microsoft.com/office/powerpoint/2010/main" val="1017083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49704" y="0"/>
            <a:ext cx="11742420" cy="6858000"/>
          </a:xfrm>
          <a:custGeom>
            <a:avLst/>
            <a:gdLst/>
            <a:ahLst/>
            <a:cxnLst/>
            <a:rect l="l" t="t" r="r" b="b"/>
            <a:pathLst>
              <a:path w="11742420" h="6858000">
                <a:moveTo>
                  <a:pt x="0" y="6857999"/>
                </a:moveTo>
                <a:lnTo>
                  <a:pt x="11742295" y="6857999"/>
                </a:lnTo>
                <a:lnTo>
                  <a:pt x="11742295" y="0"/>
                </a:lnTo>
                <a:lnTo>
                  <a:pt x="0" y="0"/>
                </a:lnTo>
                <a:lnTo>
                  <a:pt x="0" y="6857999"/>
                </a:lnTo>
                <a:close/>
              </a:path>
            </a:pathLst>
          </a:custGeom>
          <a:solidFill>
            <a:srgbClr val="333333"/>
          </a:solidFill>
        </p:spPr>
        <p:txBody>
          <a:bodyPr wrap="square" lIns="0" tIns="0" rIns="0" bIns="0" rtlCol="0"/>
          <a:lstStyle/>
          <a:p>
            <a:endParaRPr/>
          </a:p>
        </p:txBody>
      </p:sp>
      <p:sp>
        <p:nvSpPr>
          <p:cNvPr id="17" name="bg object 17"/>
          <p:cNvSpPr/>
          <p:nvPr/>
        </p:nvSpPr>
        <p:spPr>
          <a:xfrm>
            <a:off x="-1" y="0"/>
            <a:ext cx="450215" cy="6858000"/>
          </a:xfrm>
          <a:custGeom>
            <a:avLst/>
            <a:gdLst/>
            <a:ahLst/>
            <a:cxnLst/>
            <a:rect l="l" t="t" r="r" b="b"/>
            <a:pathLst>
              <a:path w="450215" h="6858000">
                <a:moveTo>
                  <a:pt x="449705" y="0"/>
                </a:moveTo>
                <a:lnTo>
                  <a:pt x="0" y="0"/>
                </a:lnTo>
                <a:lnTo>
                  <a:pt x="0" y="6857999"/>
                </a:lnTo>
                <a:lnTo>
                  <a:pt x="449705" y="6857999"/>
                </a:lnTo>
                <a:lnTo>
                  <a:pt x="449705" y="0"/>
                </a:lnTo>
                <a:close/>
              </a:path>
            </a:pathLst>
          </a:custGeom>
          <a:solidFill>
            <a:srgbClr val="FF9300"/>
          </a:solidFill>
        </p:spPr>
        <p:txBody>
          <a:bodyPr wrap="square" lIns="0" tIns="0" rIns="0" bIns="0" rtlCol="0"/>
          <a:lstStyle/>
          <a:p>
            <a:endParaRPr/>
          </a:p>
        </p:txBody>
      </p:sp>
      <p:sp>
        <p:nvSpPr>
          <p:cNvPr id="2" name="Holder 2"/>
          <p:cNvSpPr>
            <a:spLocks noGrp="1"/>
          </p:cNvSpPr>
          <p:nvPr>
            <p:ph type="title"/>
          </p:nvPr>
        </p:nvSpPr>
        <p:spPr>
          <a:xfrm>
            <a:off x="5017655" y="359829"/>
            <a:ext cx="2156688" cy="563880"/>
          </a:xfrm>
          <a:prstGeom prst="rect">
            <a:avLst/>
          </a:prstGeom>
        </p:spPr>
        <p:txBody>
          <a:bodyPr wrap="square" lIns="0" tIns="0" rIns="0" bIns="0">
            <a:spAutoFit/>
          </a:bodyPr>
          <a:lstStyle>
            <a:lvl1pPr>
              <a:defRPr sz="3500" b="0" i="0">
                <a:solidFill>
                  <a:schemeClr val="bg1"/>
                </a:solidFill>
                <a:latin typeface="Arial"/>
                <a:cs typeface="Arial"/>
              </a:defRPr>
            </a:lvl1pPr>
          </a:lstStyle>
          <a:p>
            <a:endParaRPr/>
          </a:p>
        </p:txBody>
      </p:sp>
      <p:sp>
        <p:nvSpPr>
          <p:cNvPr id="3" name="Holder 3"/>
          <p:cNvSpPr>
            <a:spLocks noGrp="1"/>
          </p:cNvSpPr>
          <p:nvPr>
            <p:ph type="body" idx="1"/>
          </p:nvPr>
        </p:nvSpPr>
        <p:spPr>
          <a:xfrm>
            <a:off x="1158239" y="1329435"/>
            <a:ext cx="9875520" cy="166878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8/9/22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ri.es/plan-for-drupal-9"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deutschland.d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drupal.org/project/project_modul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drupal.org/docs/understanding-drupal/overview"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drupal.org/case-studies" TargetMode="External"/><Relationship Id="rId4" Type="http://schemas.openxmlformats.org/officeDocument/2006/relationships/hyperlink" Target="https://www.drupal.org/about/faq"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nu.org/licenses/old-licenses/gpl-2.0.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drupal.org/about/licensin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62200" y="1828800"/>
            <a:ext cx="8187373" cy="977832"/>
          </a:xfrm>
          <a:prstGeom prst="rect">
            <a:avLst/>
          </a:prstGeom>
        </p:spPr>
        <p:txBody>
          <a:bodyPr vert="horz" wrap="square" lIns="0" tIns="15875" rIns="0" bIns="0" rtlCol="0">
            <a:spAutoFit/>
          </a:bodyPr>
          <a:lstStyle/>
          <a:p>
            <a:pPr marL="12700" algn="ctr">
              <a:lnSpc>
                <a:spcPct val="100000"/>
              </a:lnSpc>
              <a:spcBef>
                <a:spcPts val="125"/>
              </a:spcBef>
            </a:pPr>
            <a:r>
              <a:rPr lang="fi-FI" sz="6250" spc="-160" dirty="0">
                <a:solidFill>
                  <a:srgbClr val="FFFFFF"/>
                </a:solidFill>
                <a:latin typeface="Arial"/>
                <a:cs typeface="Arial"/>
              </a:rPr>
              <a:t>Drupal Basics</a:t>
            </a:r>
            <a:endParaRPr sz="6250" dirty="0">
              <a:latin typeface="Arial"/>
              <a:cs typeface="Arial"/>
            </a:endParaRPr>
          </a:p>
        </p:txBody>
      </p:sp>
      <p:sp>
        <p:nvSpPr>
          <p:cNvPr id="3" name="object 3"/>
          <p:cNvSpPr txBox="1"/>
          <p:nvPr/>
        </p:nvSpPr>
        <p:spPr>
          <a:xfrm>
            <a:off x="4907559" y="4620259"/>
            <a:ext cx="2376805" cy="764312"/>
          </a:xfrm>
          <a:prstGeom prst="rect">
            <a:avLst/>
          </a:prstGeom>
        </p:spPr>
        <p:txBody>
          <a:bodyPr vert="horz" wrap="square" lIns="0" tIns="12700" rIns="0" bIns="0" rtlCol="0">
            <a:spAutoFit/>
          </a:bodyPr>
          <a:lstStyle/>
          <a:p>
            <a:pPr marL="12700">
              <a:lnSpc>
                <a:spcPct val="100000"/>
              </a:lnSpc>
              <a:spcBef>
                <a:spcPts val="100"/>
              </a:spcBef>
            </a:pPr>
            <a:r>
              <a:rPr lang="fi-FI" sz="2400" spc="45" dirty="0">
                <a:solidFill>
                  <a:srgbClr val="FFFFFF"/>
                </a:solidFill>
                <a:latin typeface="Arial"/>
                <a:cs typeface="Arial"/>
              </a:rPr>
              <a:t>Santosh Kalwar</a:t>
            </a:r>
          </a:p>
          <a:p>
            <a:pPr marL="12700">
              <a:lnSpc>
                <a:spcPct val="100000"/>
              </a:lnSpc>
              <a:spcBef>
                <a:spcPts val="100"/>
              </a:spcBef>
            </a:pPr>
            <a:r>
              <a:rPr lang="fi-FI" sz="2400" spc="45" dirty="0">
                <a:solidFill>
                  <a:srgbClr val="FFFFFF"/>
                </a:solidFill>
                <a:latin typeface="Arial"/>
                <a:cs typeface="Arial"/>
              </a:rPr>
              <a:t>  11.08 -12.08</a:t>
            </a:r>
            <a:endParaRPr sz="24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28600"/>
            <a:ext cx="7622261" cy="555280"/>
          </a:xfrm>
          <a:prstGeom prst="rect">
            <a:avLst/>
          </a:prstGeom>
        </p:spPr>
        <p:txBody>
          <a:bodyPr vert="horz" wrap="square" lIns="0" tIns="16510" rIns="0" bIns="0" rtlCol="0">
            <a:spAutoFit/>
          </a:bodyPr>
          <a:lstStyle/>
          <a:p>
            <a:pPr marL="12700">
              <a:lnSpc>
                <a:spcPct val="100000"/>
              </a:lnSpc>
              <a:spcBef>
                <a:spcPts val="130"/>
              </a:spcBef>
            </a:pPr>
            <a:r>
              <a:rPr lang="en-GB" dirty="0"/>
              <a:t>What does “Drupal” mean?</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838200" y="1083663"/>
            <a:ext cx="8747761" cy="382156"/>
          </a:xfrm>
          <a:prstGeom prst="rect">
            <a:avLst/>
          </a:prstGeom>
        </p:spPr>
        <p:txBody>
          <a:bodyPr vert="horz" wrap="square" lIns="0" tIns="12700" rIns="0" bIns="0" rtlCol="0">
            <a:spAutoFit/>
          </a:bodyPr>
          <a:lstStyle/>
          <a:p>
            <a:pPr marL="12700">
              <a:lnSpc>
                <a:spcPct val="100000"/>
              </a:lnSpc>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Drupal is unusual name.</a:t>
            </a:r>
            <a:endParaRPr lang="fi-FI" sz="2200" spc="4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106A369-29D3-1CC3-230F-33EDD5C8614C}"/>
              </a:ext>
            </a:extLst>
          </p:cNvPr>
          <p:cNvSpPr txBox="1"/>
          <p:nvPr/>
        </p:nvSpPr>
        <p:spPr>
          <a:xfrm>
            <a:off x="838200" y="6223973"/>
            <a:ext cx="3802836" cy="369332"/>
          </a:xfrm>
          <a:prstGeom prst="rect">
            <a:avLst/>
          </a:prstGeom>
          <a:noFill/>
        </p:spPr>
        <p:txBody>
          <a:bodyPr wrap="none" rtlCol="0">
            <a:spAutoFit/>
          </a:bodyPr>
          <a:lstStyle/>
          <a:p>
            <a:r>
              <a:rPr lang="en-GB" dirty="0">
                <a:solidFill>
                  <a:schemeClr val="bg1"/>
                </a:solidFill>
              </a:rPr>
              <a:t>https://</a:t>
            </a:r>
            <a:r>
              <a:rPr lang="en-GB" dirty="0" err="1">
                <a:solidFill>
                  <a:schemeClr val="bg1"/>
                </a:solidFill>
              </a:rPr>
              <a:t>www.drupal.org</a:t>
            </a:r>
            <a:r>
              <a:rPr lang="en-GB" dirty="0">
                <a:solidFill>
                  <a:schemeClr val="bg1"/>
                </a:solidFill>
              </a:rPr>
              <a:t>/about/history</a:t>
            </a:r>
            <a:endParaRPr lang="en-FI" dirty="0">
              <a:solidFill>
                <a:schemeClr val="bg1"/>
              </a:solidFill>
            </a:endParaRPr>
          </a:p>
        </p:txBody>
      </p:sp>
      <p:sp>
        <p:nvSpPr>
          <p:cNvPr id="6" name="TextBox 5">
            <a:extLst>
              <a:ext uri="{FF2B5EF4-FFF2-40B4-BE49-F238E27FC236}">
                <a16:creationId xmlns:a16="http://schemas.microsoft.com/office/drawing/2014/main" id="{9F86EDD4-0167-0780-B78A-32EC0420C370}"/>
              </a:ext>
            </a:extLst>
          </p:cNvPr>
          <p:cNvSpPr txBox="1"/>
          <p:nvPr/>
        </p:nvSpPr>
        <p:spPr>
          <a:xfrm>
            <a:off x="769619" y="1780127"/>
            <a:ext cx="10652761" cy="830997"/>
          </a:xfrm>
          <a:prstGeom prst="rect">
            <a:avLst/>
          </a:prstGeom>
          <a:noFill/>
        </p:spPr>
        <p:txBody>
          <a:bodyPr wrap="square">
            <a:spAutoFit/>
          </a:bodyPr>
          <a:lstStyle/>
          <a:p>
            <a:r>
              <a:rPr lang="en-GB" sz="2400" dirty="0">
                <a:solidFill>
                  <a:schemeClr val="bg1"/>
                </a:solidFill>
                <a:latin typeface="Arial" panose="020B0604020202020204" pitchFamily="34" charset="0"/>
                <a:cs typeface="Arial" panose="020B0604020202020204" pitchFamily="34" charset="0"/>
              </a:rPr>
              <a:t>Pronounced "</a:t>
            </a:r>
            <a:r>
              <a:rPr lang="en-GB" sz="2400" dirty="0" err="1">
                <a:solidFill>
                  <a:schemeClr val="bg1"/>
                </a:solidFill>
                <a:latin typeface="Arial" panose="020B0604020202020204" pitchFamily="34" charset="0"/>
                <a:cs typeface="Arial" panose="020B0604020202020204" pitchFamily="34" charset="0"/>
              </a:rPr>
              <a:t>droo-puhl</a:t>
            </a:r>
            <a:r>
              <a:rPr lang="en-GB" sz="2400" dirty="0">
                <a:solidFill>
                  <a:schemeClr val="bg1"/>
                </a:solidFill>
                <a:latin typeface="Arial" panose="020B0604020202020204" pitchFamily="34" charset="0"/>
                <a:cs typeface="Arial" panose="020B0604020202020204" pitchFamily="34" charset="0"/>
              </a:rPr>
              <a:t>," the name derives from the English pronunciation of the Dutch word "</a:t>
            </a:r>
            <a:r>
              <a:rPr lang="en-GB" sz="2400" dirty="0" err="1">
                <a:solidFill>
                  <a:schemeClr val="bg1"/>
                </a:solidFill>
                <a:latin typeface="Arial" panose="020B0604020202020204" pitchFamily="34" charset="0"/>
                <a:cs typeface="Arial" panose="020B0604020202020204" pitchFamily="34" charset="0"/>
              </a:rPr>
              <a:t>druppel</a:t>
            </a:r>
            <a:r>
              <a:rPr lang="en-GB" sz="2400" dirty="0">
                <a:solidFill>
                  <a:schemeClr val="bg1"/>
                </a:solidFill>
                <a:latin typeface="Arial" panose="020B0604020202020204" pitchFamily="34" charset="0"/>
                <a:cs typeface="Arial" panose="020B0604020202020204" pitchFamily="34" charset="0"/>
              </a:rPr>
              <a:t>," which means "drop."</a:t>
            </a:r>
            <a:endParaRPr lang="en-FI" sz="24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6476A24-2183-397F-9AC5-3D6ED8074139}"/>
              </a:ext>
            </a:extLst>
          </p:cNvPr>
          <p:cNvSpPr txBox="1"/>
          <p:nvPr/>
        </p:nvSpPr>
        <p:spPr>
          <a:xfrm>
            <a:off x="769619" y="2952631"/>
            <a:ext cx="8384408" cy="461665"/>
          </a:xfrm>
          <a:prstGeom prst="rect">
            <a:avLst/>
          </a:prstGeom>
          <a:noFill/>
        </p:spPr>
        <p:txBody>
          <a:bodyPr wrap="square">
            <a:spAutoFit/>
          </a:bodyPr>
          <a:lstStyle/>
          <a:p>
            <a:r>
              <a:rPr lang="en-GB" sz="2400" dirty="0">
                <a:solidFill>
                  <a:schemeClr val="bg1"/>
                </a:solidFill>
                <a:latin typeface="Arial" panose="020B0604020202020204" pitchFamily="34" charset="0"/>
                <a:cs typeface="Arial" panose="020B0604020202020204" pitchFamily="34" charset="0"/>
              </a:rPr>
              <a:t>“Dorp” is Dutch for “village,” and how Drupal got its start.</a:t>
            </a:r>
          </a:p>
        </p:txBody>
      </p:sp>
    </p:spTree>
    <p:extLst>
      <p:ext uri="{BB962C8B-B14F-4D97-AF65-F5344CB8AC3E}">
        <p14:creationId xmlns:p14="http://schemas.microsoft.com/office/powerpoint/2010/main" val="2767161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28600"/>
            <a:ext cx="7622261" cy="555280"/>
          </a:xfrm>
          <a:prstGeom prst="rect">
            <a:avLst/>
          </a:prstGeom>
        </p:spPr>
        <p:txBody>
          <a:bodyPr vert="horz" wrap="square" lIns="0" tIns="16510" rIns="0" bIns="0" rtlCol="0">
            <a:spAutoFit/>
          </a:bodyPr>
          <a:lstStyle/>
          <a:p>
            <a:pPr marL="12700">
              <a:lnSpc>
                <a:spcPct val="100000"/>
              </a:lnSpc>
              <a:spcBef>
                <a:spcPts val="130"/>
              </a:spcBef>
            </a:pPr>
            <a:r>
              <a:rPr lang="en-GB" dirty="0"/>
              <a:t>How many versions of Drupal?</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1158238" y="1066800"/>
            <a:ext cx="8747761" cy="5262979"/>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Latest version of Drupal is version 9</a:t>
            </a: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We will use Drupal version 9</a:t>
            </a: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Many website still runs on older version of Drupal e.g. 7 or 8</a:t>
            </a:r>
          </a:p>
          <a:p>
            <a:pPr marL="241300" indent="-228600">
              <a:lnSpc>
                <a:spcPct val="100000"/>
              </a:lnSpc>
              <a:spcBef>
                <a:spcPts val="100"/>
              </a:spcBef>
              <a:buFont typeface="BPG Sans GPL&amp;GNU"/>
              <a:buChar char="-"/>
              <a:tabLst>
                <a:tab pos="241300" algn="l"/>
              </a:tabLst>
            </a:pPr>
            <a:endParaRPr lang="en-GB" sz="2400" dirty="0">
              <a:solidFill>
                <a:schemeClr val="bg1"/>
              </a:solidFill>
            </a:endParaRPr>
          </a:p>
          <a:p>
            <a:pPr marL="241300" indent="-228600">
              <a:lnSpc>
                <a:spcPct val="100000"/>
              </a:lnSpc>
              <a:spcBef>
                <a:spcPts val="100"/>
              </a:spcBef>
              <a:buFont typeface="BPG Sans GPL&amp;GNU"/>
              <a:buChar char="-"/>
              <a:tabLst>
                <a:tab pos="241300" algn="l"/>
              </a:tabLst>
            </a:pPr>
            <a:r>
              <a:rPr lang="en-GB" sz="3600" dirty="0">
                <a:solidFill>
                  <a:schemeClr val="bg1"/>
                </a:solidFill>
              </a:rPr>
              <a:t>“The big deal about Drupal 9 is … that it should not be a big deal”. </a:t>
            </a:r>
          </a:p>
          <a:p>
            <a:pPr marL="1155700" lvl="2" indent="-228600">
              <a:spcBef>
                <a:spcPts val="100"/>
              </a:spcBef>
              <a:buFont typeface="BPG Sans GPL&amp;GNU"/>
              <a:buChar char="-"/>
              <a:tabLst>
                <a:tab pos="241300" algn="l"/>
              </a:tabLst>
            </a:pPr>
            <a:r>
              <a:rPr lang="en-GB" sz="3200" dirty="0">
                <a:solidFill>
                  <a:schemeClr val="bg1"/>
                </a:solidFill>
              </a:rPr>
              <a:t> </a:t>
            </a:r>
            <a:r>
              <a:rPr lang="en-GB" sz="3200" i="1" dirty="0">
                <a:solidFill>
                  <a:schemeClr val="bg1"/>
                </a:solidFill>
                <a:hlinkClick r:id="rId3">
                  <a:extLst>
                    <a:ext uri="{A12FA001-AC4F-418D-AE19-62706E023703}">
                      <ahyp:hlinkClr xmlns:ahyp="http://schemas.microsoft.com/office/drawing/2018/hyperlinkcolor" val="tx"/>
                    </a:ext>
                  </a:extLst>
                </a:hlinkClick>
              </a:rPr>
              <a:t>Dries Buytaert</a:t>
            </a:r>
            <a:r>
              <a:rPr lang="en-GB" sz="3200" i="1" dirty="0">
                <a:solidFill>
                  <a:schemeClr val="bg1"/>
                </a:solidFill>
              </a:rPr>
              <a:t>, Drupal project founder</a:t>
            </a:r>
          </a:p>
          <a:p>
            <a:pPr marL="1155700" lvl="2" indent="-228600">
              <a:spcBef>
                <a:spcPts val="100"/>
              </a:spcBef>
              <a:buFont typeface="BPG Sans GPL&amp;GNU"/>
              <a:buChar char="-"/>
              <a:tabLst>
                <a:tab pos="241300" algn="l"/>
              </a:tabLst>
            </a:pPr>
            <a:endParaRPr lang="en-GB" sz="3200" i="1" spc="40" dirty="0">
              <a:solidFill>
                <a:schemeClr val="bg1"/>
              </a:solidFill>
              <a:latin typeface="Arial"/>
              <a:cs typeface="Arial"/>
            </a:endParaRPr>
          </a:p>
          <a:p>
            <a:pPr marL="241300" indent="-228600">
              <a:spcBef>
                <a:spcPts val="100"/>
              </a:spcBef>
              <a:buFont typeface="BPG Sans GPL&amp;GNU"/>
              <a:buChar char="-"/>
              <a:tabLst>
                <a:tab pos="241300" algn="l"/>
              </a:tabLst>
            </a:pPr>
            <a:r>
              <a:rPr lang="en-GB" sz="2400" spc="40" dirty="0">
                <a:solidFill>
                  <a:schemeClr val="bg1"/>
                </a:solidFill>
                <a:latin typeface="Arial"/>
                <a:cs typeface="Arial"/>
              </a:rPr>
              <a:t>Drupal 10 will come in December, 2022</a:t>
            </a:r>
          </a:p>
          <a:p>
            <a:pPr marL="12700">
              <a:spcBef>
                <a:spcPts val="100"/>
              </a:spcBef>
              <a:tabLst>
                <a:tab pos="241300" algn="l"/>
              </a:tabLst>
            </a:pPr>
            <a:r>
              <a:rPr lang="en-GB" spc="40" dirty="0">
                <a:solidFill>
                  <a:schemeClr val="bg1"/>
                </a:solidFill>
                <a:latin typeface="Arial"/>
                <a:cs typeface="Arial"/>
              </a:rPr>
              <a:t>    https://</a:t>
            </a:r>
            <a:r>
              <a:rPr lang="en-GB" spc="40" dirty="0" err="1">
                <a:solidFill>
                  <a:schemeClr val="bg1"/>
                </a:solidFill>
                <a:latin typeface="Arial"/>
                <a:cs typeface="Arial"/>
              </a:rPr>
              <a:t>www.drupal.org</a:t>
            </a:r>
            <a:r>
              <a:rPr lang="en-GB" spc="40" dirty="0">
                <a:solidFill>
                  <a:schemeClr val="bg1"/>
                </a:solidFill>
                <a:latin typeface="Arial"/>
                <a:cs typeface="Arial"/>
              </a:rPr>
              <a:t>/about/10</a:t>
            </a:r>
          </a:p>
          <a:p>
            <a:pPr marL="12700">
              <a:spcBef>
                <a:spcPts val="100"/>
              </a:spcBef>
              <a:tabLst>
                <a:tab pos="241300" algn="l"/>
              </a:tabLst>
            </a:pPr>
            <a:r>
              <a:rPr lang="en-GB" spc="40" dirty="0">
                <a:solidFill>
                  <a:schemeClr val="bg1"/>
                </a:solidFill>
                <a:latin typeface="Arial"/>
                <a:cs typeface="Arial"/>
              </a:rPr>
              <a:t>    It will use Symfony 6 under the hood (will replace old Symfony 4/5)</a:t>
            </a:r>
          </a:p>
          <a:p>
            <a:pPr marL="12700">
              <a:spcBef>
                <a:spcPts val="100"/>
              </a:spcBef>
              <a:tabLst>
                <a:tab pos="241300" algn="l"/>
              </a:tabLst>
            </a:pPr>
            <a:r>
              <a:rPr lang="en-GB" spc="40" dirty="0">
                <a:solidFill>
                  <a:schemeClr val="bg1"/>
                </a:solidFill>
                <a:latin typeface="Arial"/>
                <a:cs typeface="Arial"/>
              </a:rPr>
              <a:t>    It will use latest version of PHP 8.1</a:t>
            </a:r>
          </a:p>
          <a:p>
            <a:pPr marL="241300" indent="-228600">
              <a:lnSpc>
                <a:spcPct val="100000"/>
              </a:lnSpc>
              <a:spcBef>
                <a:spcPts val="100"/>
              </a:spcBef>
              <a:buFont typeface="BPG Sans GPL&amp;GNU"/>
              <a:buChar char="-"/>
              <a:tabLst>
                <a:tab pos="241300" algn="l"/>
              </a:tabLst>
            </a:pPr>
            <a:endParaRPr lang="fi-FI" sz="2200" spc="40" dirty="0">
              <a:solidFill>
                <a:schemeClr val="bg1"/>
              </a:solidFill>
              <a:latin typeface="Arial"/>
              <a:cs typeface="Arial"/>
            </a:endParaRPr>
          </a:p>
        </p:txBody>
      </p:sp>
    </p:spTree>
    <p:extLst>
      <p:ext uri="{BB962C8B-B14F-4D97-AF65-F5344CB8AC3E}">
        <p14:creationId xmlns:p14="http://schemas.microsoft.com/office/powerpoint/2010/main" val="2651136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152400"/>
            <a:ext cx="7622261" cy="555280"/>
          </a:xfrm>
          <a:prstGeom prst="rect">
            <a:avLst/>
          </a:prstGeom>
        </p:spPr>
        <p:txBody>
          <a:bodyPr vert="horz" wrap="square" lIns="0" tIns="16510" rIns="0" bIns="0" rtlCol="0">
            <a:spAutoFit/>
          </a:bodyPr>
          <a:lstStyle/>
          <a:p>
            <a:pPr marL="12700">
              <a:lnSpc>
                <a:spcPct val="100000"/>
              </a:lnSpc>
              <a:spcBef>
                <a:spcPts val="130"/>
              </a:spcBef>
            </a:pPr>
            <a:r>
              <a:rPr lang="en-GB" dirty="0"/>
              <a:t>Why should you choose Drupal?</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662661" y="1066800"/>
            <a:ext cx="4253370" cy="4916731"/>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Drupal is easier</a:t>
            </a: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Drupal is quicker</a:t>
            </a:r>
          </a:p>
          <a:p>
            <a:pPr marL="12700">
              <a:lnSpc>
                <a:spcPct val="100000"/>
              </a:lnSpc>
              <a:spcBef>
                <a:spcPts val="100"/>
              </a:spcBef>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Drupal is powerful, flexible, functional and secure</a:t>
            </a: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Drupal is more suited for large and complex sites</a:t>
            </a: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Drupal has more options: free plugins, extensions, community support.</a:t>
            </a:r>
          </a:p>
        </p:txBody>
      </p:sp>
      <p:pic>
        <p:nvPicPr>
          <p:cNvPr id="6" name="Picture 5" descr="Diagram&#10;&#10;Description automatically generated">
            <a:extLst>
              <a:ext uri="{FF2B5EF4-FFF2-40B4-BE49-F238E27FC236}">
                <a16:creationId xmlns:a16="http://schemas.microsoft.com/office/drawing/2014/main" id="{03CFF746-0E76-A05F-37EA-641C7975A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031" y="1676400"/>
            <a:ext cx="7151009" cy="3505200"/>
          </a:xfrm>
          <a:prstGeom prst="rect">
            <a:avLst/>
          </a:prstGeom>
        </p:spPr>
      </p:pic>
      <p:sp>
        <p:nvSpPr>
          <p:cNvPr id="8" name="TextBox 7">
            <a:extLst>
              <a:ext uri="{FF2B5EF4-FFF2-40B4-BE49-F238E27FC236}">
                <a16:creationId xmlns:a16="http://schemas.microsoft.com/office/drawing/2014/main" id="{DACD33D3-4D13-20B5-EBB7-7371EC87C9CA}"/>
              </a:ext>
            </a:extLst>
          </p:cNvPr>
          <p:cNvSpPr txBox="1"/>
          <p:nvPr/>
        </p:nvSpPr>
        <p:spPr>
          <a:xfrm>
            <a:off x="6096000" y="5829642"/>
            <a:ext cx="6096000" cy="307777"/>
          </a:xfrm>
          <a:prstGeom prst="rect">
            <a:avLst/>
          </a:prstGeom>
          <a:noFill/>
        </p:spPr>
        <p:txBody>
          <a:bodyPr wrap="square">
            <a:spAutoFit/>
          </a:bodyPr>
          <a:lstStyle/>
          <a:p>
            <a:r>
              <a:rPr lang="en-FI" sz="1400" dirty="0">
                <a:solidFill>
                  <a:schemeClr val="bg1"/>
                </a:solidFill>
              </a:rPr>
              <a:t>https://internetdevels.com/blog/reasons-why-prefer-drupal-over-other-cmss</a:t>
            </a:r>
          </a:p>
        </p:txBody>
      </p:sp>
      <p:sp>
        <p:nvSpPr>
          <p:cNvPr id="10" name="TextBox 9">
            <a:extLst>
              <a:ext uri="{FF2B5EF4-FFF2-40B4-BE49-F238E27FC236}">
                <a16:creationId xmlns:a16="http://schemas.microsoft.com/office/drawing/2014/main" id="{A0E43941-56AD-61E0-8EEF-AF925CD4DE19}"/>
              </a:ext>
            </a:extLst>
          </p:cNvPr>
          <p:cNvSpPr txBox="1"/>
          <p:nvPr/>
        </p:nvSpPr>
        <p:spPr>
          <a:xfrm>
            <a:off x="6096000" y="6150320"/>
            <a:ext cx="5894840" cy="307777"/>
          </a:xfrm>
          <a:prstGeom prst="rect">
            <a:avLst/>
          </a:prstGeom>
          <a:noFill/>
        </p:spPr>
        <p:txBody>
          <a:bodyPr wrap="square">
            <a:spAutoFit/>
          </a:bodyPr>
          <a:lstStyle/>
          <a:p>
            <a:r>
              <a:rPr lang="en-FI" sz="1400" dirty="0">
                <a:solidFill>
                  <a:schemeClr val="bg1"/>
                </a:solidFill>
              </a:rPr>
              <a:t>https://www.o8.agency/blog/reasons-drupal-remains-leading-cms</a:t>
            </a:r>
          </a:p>
        </p:txBody>
      </p:sp>
    </p:spTree>
    <p:extLst>
      <p:ext uri="{BB962C8B-B14F-4D97-AF65-F5344CB8AC3E}">
        <p14:creationId xmlns:p14="http://schemas.microsoft.com/office/powerpoint/2010/main" val="9308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28600"/>
            <a:ext cx="7622261" cy="555280"/>
          </a:xfrm>
          <a:prstGeom prst="rect">
            <a:avLst/>
          </a:prstGeom>
        </p:spPr>
        <p:txBody>
          <a:bodyPr vert="horz" wrap="square" lIns="0" tIns="16510" rIns="0" bIns="0" rtlCol="0">
            <a:spAutoFit/>
          </a:bodyPr>
          <a:lstStyle/>
          <a:p>
            <a:pPr marL="12700">
              <a:lnSpc>
                <a:spcPct val="100000"/>
              </a:lnSpc>
              <a:spcBef>
                <a:spcPts val="130"/>
              </a:spcBef>
            </a:pPr>
            <a:r>
              <a:rPr lang="en-GB" dirty="0"/>
              <a:t>Who uses Drupal?</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1158238" y="1066800"/>
            <a:ext cx="8747761" cy="5719514"/>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Government</a:t>
            </a: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Media</a:t>
            </a: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Education</a:t>
            </a: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spcBef>
                <a:spcPts val="100"/>
              </a:spcBef>
              <a:buFont typeface="BPG Sans GPL&amp;GNU"/>
              <a:buChar char="-"/>
              <a:tabLst>
                <a:tab pos="241300" algn="l"/>
              </a:tabLst>
            </a:pPr>
            <a:r>
              <a:rPr lang="en-GB" sz="2400" spc="40" dirty="0">
                <a:solidFill>
                  <a:schemeClr val="bg1"/>
                </a:solidFill>
                <a:latin typeface="Arial"/>
                <a:cs typeface="Arial"/>
              </a:rPr>
              <a:t>Business</a:t>
            </a:r>
          </a:p>
          <a:p>
            <a:pPr marL="12700">
              <a:lnSpc>
                <a:spcPct val="100000"/>
              </a:lnSpc>
              <a:spcBef>
                <a:spcPts val="100"/>
              </a:spcBef>
              <a:tabLst>
                <a:tab pos="241300" algn="l"/>
              </a:tabLst>
            </a:pPr>
            <a:endParaRPr lang="en-GB" sz="2400" spc="40" dirty="0">
              <a:solidFill>
                <a:schemeClr val="bg1"/>
              </a:solidFill>
              <a:latin typeface="Arial"/>
              <a:cs typeface="Arial"/>
            </a:endParaRPr>
          </a:p>
          <a:p>
            <a:pPr marL="241300" indent="-228600">
              <a:spcBef>
                <a:spcPts val="100"/>
              </a:spcBef>
              <a:buFont typeface="BPG Sans GPL&amp;GNU"/>
              <a:buChar char="-"/>
              <a:tabLst>
                <a:tab pos="241300" algn="l"/>
              </a:tabLst>
            </a:pPr>
            <a:r>
              <a:rPr lang="en-GB" sz="2400" spc="40" dirty="0">
                <a:solidFill>
                  <a:schemeClr val="bg1"/>
                </a:solidFill>
                <a:latin typeface="Arial"/>
                <a:cs typeface="Arial"/>
              </a:rPr>
              <a:t>Entertainment</a:t>
            </a:r>
          </a:p>
          <a:p>
            <a:pPr marL="241300" indent="-228600">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spcBef>
                <a:spcPts val="100"/>
              </a:spcBef>
              <a:buFont typeface="BPG Sans GPL&amp;GNU"/>
              <a:buChar char="-"/>
              <a:tabLst>
                <a:tab pos="241300" algn="l"/>
              </a:tabLst>
            </a:pPr>
            <a:r>
              <a:rPr lang="en-GB" sz="2400" dirty="0">
                <a:solidFill>
                  <a:schemeClr val="bg1"/>
                </a:solidFill>
                <a:latin typeface="Arial" panose="020B0604020202020204" pitchFamily="34" charset="0"/>
                <a:cs typeface="Arial" panose="020B0604020202020204" pitchFamily="34" charset="0"/>
              </a:rPr>
              <a:t>You can see a more detailed list of sites built with Drupal at http://</a:t>
            </a:r>
            <a:r>
              <a:rPr lang="en-GB" sz="2400" dirty="0" err="1">
                <a:solidFill>
                  <a:schemeClr val="bg1"/>
                </a:solidFill>
                <a:latin typeface="Arial" panose="020B0604020202020204" pitchFamily="34" charset="0"/>
                <a:cs typeface="Arial" panose="020B0604020202020204" pitchFamily="34" charset="0"/>
              </a:rPr>
              <a:t>drupal.com</a:t>
            </a:r>
            <a:r>
              <a:rPr lang="en-GB" sz="2400" dirty="0">
                <a:solidFill>
                  <a:schemeClr val="bg1"/>
                </a:solidFill>
                <a:latin typeface="Arial" panose="020B0604020202020204" pitchFamily="34" charset="0"/>
                <a:cs typeface="Arial" panose="020B0604020202020204" pitchFamily="34" charset="0"/>
              </a:rPr>
              <a:t>/showcases</a:t>
            </a:r>
          </a:p>
          <a:p>
            <a:pPr marL="241300" indent="-228600">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spcBef>
                <a:spcPts val="100"/>
              </a:spcBef>
              <a:buFont typeface="BPG Sans GPL&amp;GNU"/>
              <a:buChar char="-"/>
              <a:tabLst>
                <a:tab pos="241300" algn="l"/>
              </a:tabLst>
            </a:pPr>
            <a:r>
              <a:rPr lang="en-GB" sz="2400" spc="40" dirty="0">
                <a:solidFill>
                  <a:schemeClr val="bg1"/>
                </a:solidFill>
                <a:latin typeface="Arial"/>
                <a:cs typeface="Arial"/>
              </a:rPr>
              <a:t>Take 15 minutes to browse through the list of websites</a:t>
            </a:r>
          </a:p>
          <a:p>
            <a:pPr marL="12700">
              <a:lnSpc>
                <a:spcPct val="100000"/>
              </a:lnSpc>
              <a:spcBef>
                <a:spcPts val="100"/>
              </a:spcBef>
              <a:tabLst>
                <a:tab pos="241300" algn="l"/>
              </a:tabLst>
            </a:pPr>
            <a:endParaRPr lang="en-GB" sz="2400" spc="40" dirty="0">
              <a:solidFill>
                <a:schemeClr val="bg1"/>
              </a:solidFill>
              <a:latin typeface="Arial"/>
              <a:cs typeface="Arial"/>
            </a:endParaRPr>
          </a:p>
        </p:txBody>
      </p:sp>
    </p:spTree>
    <p:extLst>
      <p:ext uri="{BB962C8B-B14F-4D97-AF65-F5344CB8AC3E}">
        <p14:creationId xmlns:p14="http://schemas.microsoft.com/office/powerpoint/2010/main" val="148741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28600"/>
            <a:ext cx="7622261" cy="555280"/>
          </a:xfrm>
          <a:prstGeom prst="rect">
            <a:avLst/>
          </a:prstGeom>
        </p:spPr>
        <p:txBody>
          <a:bodyPr vert="horz" wrap="square" lIns="0" tIns="16510" rIns="0" bIns="0" rtlCol="0">
            <a:spAutoFit/>
          </a:bodyPr>
          <a:lstStyle/>
          <a:p>
            <a:pPr marL="12700">
              <a:lnSpc>
                <a:spcPct val="100000"/>
              </a:lnSpc>
              <a:spcBef>
                <a:spcPts val="130"/>
              </a:spcBef>
            </a:pPr>
            <a:r>
              <a:rPr lang="en-GB" spc="35" dirty="0"/>
              <a:t>Practice</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1158238" y="1066800"/>
            <a:ext cx="8747761" cy="4555093"/>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Go to following sites and find :</a:t>
            </a:r>
          </a:p>
          <a:p>
            <a:pPr marL="698500" lvl="1" indent="-228600">
              <a:spcBef>
                <a:spcPts val="100"/>
              </a:spcBef>
              <a:buFont typeface="BPG Sans GPL&amp;GNU"/>
              <a:buChar char="-"/>
              <a:tabLst>
                <a:tab pos="241300" algn="l"/>
              </a:tabLst>
            </a:pPr>
            <a:r>
              <a:rPr lang="en-GB" sz="2400" spc="40" dirty="0">
                <a:solidFill>
                  <a:schemeClr val="bg1"/>
                </a:solidFill>
                <a:latin typeface="Arial"/>
                <a:cs typeface="Arial"/>
              </a:rPr>
              <a:t>If they are using Drupal</a:t>
            </a:r>
          </a:p>
          <a:p>
            <a:pPr marL="698500" lvl="1" indent="-228600">
              <a:spcBef>
                <a:spcPts val="100"/>
              </a:spcBef>
              <a:buFont typeface="BPG Sans GPL&amp;GNU"/>
              <a:buChar char="-"/>
              <a:tabLst>
                <a:tab pos="241300" algn="l"/>
              </a:tabLst>
            </a:pPr>
            <a:r>
              <a:rPr lang="en-GB" sz="2400" spc="40" dirty="0">
                <a:solidFill>
                  <a:schemeClr val="bg1"/>
                </a:solidFill>
                <a:latin typeface="Arial"/>
                <a:cs typeface="Arial"/>
              </a:rPr>
              <a:t>And what version of Drupal</a:t>
            </a:r>
          </a:p>
          <a:p>
            <a:pPr marL="698500" lvl="1" indent="-228600">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z="2400" dirty="0">
                <a:solidFill>
                  <a:schemeClr val="bg1"/>
                </a:solidFill>
                <a:hlinkClick r:id="rId3">
                  <a:extLst>
                    <a:ext uri="{A12FA001-AC4F-418D-AE19-62706E023703}">
                      <ahyp:hlinkClr xmlns:ahyp="http://schemas.microsoft.com/office/drawing/2018/hyperlinkcolor" val="tx"/>
                    </a:ext>
                  </a:extLst>
                </a:hlinkClick>
              </a:rPr>
              <a:t>http://deutschland.de</a:t>
            </a:r>
            <a:endParaRPr lang="en-GB" sz="2400" dirty="0">
              <a:solidFill>
                <a:schemeClr val="bg1"/>
              </a:solidFill>
            </a:endParaRPr>
          </a:p>
          <a:p>
            <a:pPr marL="241300" indent="-228600">
              <a:lnSpc>
                <a:spcPct val="100000"/>
              </a:lnSpc>
              <a:spcBef>
                <a:spcPts val="100"/>
              </a:spcBef>
              <a:buFont typeface="BPG Sans GPL&amp;GNU"/>
              <a:buChar char="-"/>
              <a:tabLst>
                <a:tab pos="241300" algn="l"/>
              </a:tabLst>
            </a:pPr>
            <a:endParaRPr lang="en-GB" sz="2400" dirty="0">
              <a:solidFill>
                <a:schemeClr val="bg1"/>
              </a:solidFill>
            </a:endParaRPr>
          </a:p>
          <a:p>
            <a:pPr marL="241300" indent="-228600">
              <a:lnSpc>
                <a:spcPct val="100000"/>
              </a:lnSpc>
              <a:spcBef>
                <a:spcPts val="100"/>
              </a:spcBef>
              <a:buFont typeface="BPG Sans GPL&amp;GNU"/>
              <a:buChar char="-"/>
              <a:tabLst>
                <a:tab pos="241300" algn="l"/>
              </a:tabLst>
            </a:pPr>
            <a:r>
              <a:rPr lang="en-GB" sz="2400" dirty="0">
                <a:solidFill>
                  <a:schemeClr val="bg1"/>
                </a:solidFill>
              </a:rPr>
              <a:t>http://</a:t>
            </a:r>
            <a:r>
              <a:rPr lang="en-GB" sz="2400" dirty="0" err="1">
                <a:solidFill>
                  <a:schemeClr val="bg1"/>
                </a:solidFill>
              </a:rPr>
              <a:t>ladygaga.com</a:t>
            </a:r>
            <a:r>
              <a:rPr lang="en-GB" sz="2400" dirty="0">
                <a:solidFill>
                  <a:schemeClr val="bg1"/>
                </a:solidFill>
              </a:rPr>
              <a:t> </a:t>
            </a: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fi-FI" sz="2200" spc="40" dirty="0">
              <a:solidFill>
                <a:schemeClr val="bg1"/>
              </a:solidFill>
              <a:latin typeface="Arial"/>
              <a:cs typeface="Arial"/>
            </a:endParaRPr>
          </a:p>
        </p:txBody>
      </p:sp>
    </p:spTree>
    <p:extLst>
      <p:ext uri="{BB962C8B-B14F-4D97-AF65-F5344CB8AC3E}">
        <p14:creationId xmlns:p14="http://schemas.microsoft.com/office/powerpoint/2010/main" val="56708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0" y="119580"/>
            <a:ext cx="7622261" cy="555280"/>
          </a:xfrm>
          <a:prstGeom prst="rect">
            <a:avLst/>
          </a:prstGeom>
        </p:spPr>
        <p:txBody>
          <a:bodyPr vert="horz" wrap="square" lIns="0" tIns="16510" rIns="0" bIns="0" rtlCol="0">
            <a:spAutoFit/>
          </a:bodyPr>
          <a:lstStyle/>
          <a:p>
            <a:pPr marL="12700">
              <a:lnSpc>
                <a:spcPct val="100000"/>
              </a:lnSpc>
              <a:spcBef>
                <a:spcPts val="130"/>
              </a:spcBef>
            </a:pPr>
            <a:r>
              <a:rPr lang="en-GB" spc="35" dirty="0"/>
              <a:t>Drupal Stack</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1158238" y="1066800"/>
            <a:ext cx="8747761" cy="1880002"/>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fi-FI" sz="2200" spc="40" dirty="0">
              <a:solidFill>
                <a:schemeClr val="bg1"/>
              </a:solidFill>
              <a:latin typeface="Arial"/>
              <a:cs typeface="Arial"/>
            </a:endParaRPr>
          </a:p>
        </p:txBody>
      </p:sp>
      <p:pic>
        <p:nvPicPr>
          <p:cNvPr id="8" name="Picture 7" descr="Graphical user interface, application, PowerPoint&#10;&#10;Description automatically generated">
            <a:extLst>
              <a:ext uri="{FF2B5EF4-FFF2-40B4-BE49-F238E27FC236}">
                <a16:creationId xmlns:a16="http://schemas.microsoft.com/office/drawing/2014/main" id="{ED373673-6879-858F-7DB7-12F61BC24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838200"/>
            <a:ext cx="8363106" cy="5900220"/>
          </a:xfrm>
          <a:prstGeom prst="rect">
            <a:avLst/>
          </a:prstGeom>
        </p:spPr>
      </p:pic>
    </p:spTree>
    <p:extLst>
      <p:ext uri="{BB962C8B-B14F-4D97-AF65-F5344CB8AC3E}">
        <p14:creationId xmlns:p14="http://schemas.microsoft.com/office/powerpoint/2010/main" val="526904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05834"/>
            <a:ext cx="7622261" cy="555280"/>
          </a:xfrm>
          <a:prstGeom prst="rect">
            <a:avLst/>
          </a:prstGeom>
        </p:spPr>
        <p:txBody>
          <a:bodyPr vert="horz" wrap="square" lIns="0" tIns="16510" rIns="0" bIns="0" rtlCol="0">
            <a:spAutoFit/>
          </a:bodyPr>
          <a:lstStyle/>
          <a:p>
            <a:pPr marL="12700">
              <a:lnSpc>
                <a:spcPct val="100000"/>
              </a:lnSpc>
              <a:spcBef>
                <a:spcPts val="130"/>
              </a:spcBef>
            </a:pPr>
            <a:r>
              <a:rPr lang="en-GB" spc="35" dirty="0"/>
              <a:t>Essential Concepts/Terminology</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1158238" y="1066800"/>
            <a:ext cx="8747761" cy="1880002"/>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fi-FI" sz="2200" spc="40" dirty="0">
              <a:solidFill>
                <a:schemeClr val="bg1"/>
              </a:solidFill>
              <a:latin typeface="Arial"/>
              <a:cs typeface="Arial"/>
            </a:endParaRPr>
          </a:p>
        </p:txBody>
      </p:sp>
      <p:sp>
        <p:nvSpPr>
          <p:cNvPr id="5" name="object 3">
            <a:extLst>
              <a:ext uri="{FF2B5EF4-FFF2-40B4-BE49-F238E27FC236}">
                <a16:creationId xmlns:a16="http://schemas.microsoft.com/office/drawing/2014/main" id="{9D93CE50-21F9-C843-ACEA-751380BD09D0}"/>
              </a:ext>
            </a:extLst>
          </p:cNvPr>
          <p:cNvSpPr txBox="1"/>
          <p:nvPr/>
        </p:nvSpPr>
        <p:spPr>
          <a:xfrm>
            <a:off x="990600" y="1210707"/>
            <a:ext cx="10728962" cy="5257850"/>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Content Type:  </a:t>
            </a:r>
            <a:r>
              <a:rPr lang="en-GB" dirty="0">
                <a:solidFill>
                  <a:schemeClr val="bg1"/>
                </a:solidFill>
              </a:rPr>
              <a:t>a collection of fields that can represent a piece of data similar to an object </a:t>
            </a:r>
          </a:p>
          <a:p>
            <a:pPr marL="698500" lvl="1" indent="-228600">
              <a:spcBef>
                <a:spcPts val="100"/>
              </a:spcBef>
              <a:buFont typeface="BPG Sans GPL&amp;GNU"/>
              <a:buChar char="-"/>
              <a:tabLst>
                <a:tab pos="241300" algn="l"/>
              </a:tabLst>
            </a:pPr>
            <a:r>
              <a:rPr lang="en-GB" dirty="0">
                <a:solidFill>
                  <a:schemeClr val="bg1"/>
                </a:solidFill>
              </a:rPr>
              <a:t>(e.g. a class in OOP except that you will not have any methods but just properties, those properties are fields)</a:t>
            </a:r>
          </a:p>
          <a:p>
            <a:pPr marL="698500" lvl="1" indent="-228600">
              <a:spcBef>
                <a:spcPts val="100"/>
              </a:spcBef>
              <a:buFont typeface="BPG Sans GPL&amp;GNU"/>
              <a:buChar char="-"/>
              <a:tabLst>
                <a:tab pos="241300" algn="l"/>
              </a:tabLst>
            </a:pPr>
            <a:r>
              <a:rPr lang="en-GB" dirty="0">
                <a:solidFill>
                  <a:schemeClr val="bg1"/>
                </a:solidFill>
              </a:rPr>
              <a:t>e.g. In c language, there is a data type called “struct.”</a:t>
            </a:r>
            <a:endParaRPr lang="en-GB"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An instance of a content type is called a </a:t>
            </a:r>
            <a:r>
              <a:rPr lang="en-GB" sz="2400" b="1" spc="40" dirty="0">
                <a:solidFill>
                  <a:schemeClr val="bg1"/>
                </a:solidFill>
                <a:latin typeface="Arial"/>
                <a:cs typeface="Arial"/>
              </a:rPr>
              <a:t>Node</a:t>
            </a:r>
          </a:p>
          <a:p>
            <a:pPr marL="698500" lvl="1" indent="-228600">
              <a:spcBef>
                <a:spcPts val="100"/>
              </a:spcBef>
              <a:buFont typeface="BPG Sans GPL&amp;GNU"/>
              <a:buChar char="-"/>
              <a:tabLst>
                <a:tab pos="241300" algn="l"/>
              </a:tabLst>
            </a:pPr>
            <a:r>
              <a:rPr lang="en-GB" b="1" spc="40" dirty="0">
                <a:solidFill>
                  <a:schemeClr val="bg1"/>
                </a:solidFill>
                <a:latin typeface="Arial"/>
                <a:cs typeface="Arial"/>
              </a:rPr>
              <a:t>(</a:t>
            </a:r>
            <a:r>
              <a:rPr lang="en-GB" spc="40" dirty="0">
                <a:solidFill>
                  <a:schemeClr val="bg1"/>
                </a:solidFill>
                <a:latin typeface="Arial"/>
                <a:cs typeface="Arial"/>
              </a:rPr>
              <a:t>What is an instance of a class called?)</a:t>
            </a:r>
          </a:p>
          <a:p>
            <a:pPr marL="698500" lvl="1" indent="-228600">
              <a:spcBef>
                <a:spcPts val="100"/>
              </a:spcBef>
              <a:buFont typeface="BPG Sans GPL&amp;GNU"/>
              <a:buChar char="-"/>
              <a:tabLst>
                <a:tab pos="241300" algn="l"/>
              </a:tabLst>
            </a:pPr>
            <a:r>
              <a:rPr lang="en-GB" b="1" spc="40" dirty="0">
                <a:solidFill>
                  <a:schemeClr val="bg1"/>
                </a:solidFill>
                <a:latin typeface="Arial"/>
                <a:cs typeface="Arial"/>
              </a:rPr>
              <a:t>Node </a:t>
            </a:r>
            <a:r>
              <a:rPr lang="en-GB" spc="40" dirty="0">
                <a:solidFill>
                  <a:schemeClr val="bg1"/>
                </a:solidFill>
                <a:latin typeface="Arial"/>
                <a:cs typeface="Arial"/>
              </a:rPr>
              <a:t>has node id, and it has the actual content with respective fields</a:t>
            </a:r>
            <a:endParaRPr lang="en-GB" b="1"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Drupal has </a:t>
            </a:r>
            <a:r>
              <a:rPr lang="en-GB" sz="2400" b="1" spc="40" dirty="0">
                <a:solidFill>
                  <a:schemeClr val="bg1"/>
                </a:solidFill>
                <a:latin typeface="Arial"/>
                <a:cs typeface="Arial"/>
              </a:rPr>
              <a:t>2</a:t>
            </a:r>
            <a:r>
              <a:rPr lang="en-GB" sz="2400" spc="40" dirty="0">
                <a:solidFill>
                  <a:schemeClr val="bg1"/>
                </a:solidFill>
                <a:latin typeface="Arial"/>
                <a:cs typeface="Arial"/>
              </a:rPr>
              <a:t> primary Content Types: </a:t>
            </a:r>
            <a:r>
              <a:rPr lang="en-GB" sz="2400" b="1" spc="40" dirty="0">
                <a:solidFill>
                  <a:schemeClr val="bg1"/>
                </a:solidFill>
                <a:latin typeface="Arial"/>
                <a:cs typeface="Arial"/>
              </a:rPr>
              <a:t>Article</a:t>
            </a:r>
            <a:r>
              <a:rPr lang="en-GB" sz="2400" spc="40" dirty="0">
                <a:solidFill>
                  <a:schemeClr val="bg1"/>
                </a:solidFill>
                <a:latin typeface="Arial"/>
                <a:cs typeface="Arial"/>
              </a:rPr>
              <a:t>, </a:t>
            </a:r>
            <a:r>
              <a:rPr lang="en-GB" sz="2400" b="1" spc="40" dirty="0">
                <a:solidFill>
                  <a:schemeClr val="bg1"/>
                </a:solidFill>
                <a:latin typeface="Arial"/>
                <a:cs typeface="Arial"/>
              </a:rPr>
              <a:t>Basic Page</a:t>
            </a: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a:cs typeface="Arial"/>
              </a:rPr>
              <a:t>Users, Roles and Permission: </a:t>
            </a:r>
            <a:r>
              <a:rPr lang="en-GB" spc="40" dirty="0">
                <a:solidFill>
                  <a:schemeClr val="bg1"/>
                </a:solidFill>
                <a:latin typeface="Arial"/>
                <a:cs typeface="Arial"/>
              </a:rPr>
              <a:t>a user is anyone who visits your site </a:t>
            </a:r>
          </a:p>
          <a:p>
            <a:pPr marL="12700">
              <a:lnSpc>
                <a:spcPct val="100000"/>
              </a:lnSpc>
              <a:spcBef>
                <a:spcPts val="100"/>
              </a:spcBef>
              <a:tabLst>
                <a:tab pos="241300" algn="l"/>
              </a:tabLst>
            </a:pPr>
            <a:endParaRPr lang="en-GB" sz="2400" spc="40" dirty="0">
              <a:solidFill>
                <a:schemeClr val="bg1"/>
              </a:solidFill>
              <a:latin typeface="Arial"/>
              <a:cs typeface="Arial"/>
            </a:endParaRPr>
          </a:p>
          <a:p>
            <a:pPr marL="241300" indent="-228600">
              <a:spcBef>
                <a:spcPts val="100"/>
              </a:spcBef>
              <a:buFont typeface="BPG Sans GPL&amp;GNU"/>
              <a:buChar char="-"/>
              <a:tabLst>
                <a:tab pos="241300" algn="l"/>
              </a:tabLst>
            </a:pPr>
            <a:r>
              <a:rPr lang="en-GB" sz="2400" spc="40" dirty="0">
                <a:solidFill>
                  <a:schemeClr val="bg1"/>
                </a:solidFill>
                <a:latin typeface="Arial"/>
                <a:cs typeface="Arial"/>
              </a:rPr>
              <a:t>Display content with views: </a:t>
            </a:r>
            <a:r>
              <a:rPr lang="en-GB" dirty="0">
                <a:solidFill>
                  <a:schemeClr val="bg1"/>
                </a:solidFill>
              </a:rPr>
              <a:t>A view is a listing of content on </a:t>
            </a:r>
            <a:r>
              <a:rPr lang="en-GB">
                <a:solidFill>
                  <a:schemeClr val="bg1"/>
                </a:solidFill>
              </a:rPr>
              <a:t>a website </a:t>
            </a:r>
            <a:endParaRPr lang="en-GB" spc="40" dirty="0">
              <a:solidFill>
                <a:schemeClr val="bg1"/>
              </a:solidFill>
              <a:latin typeface="Arial"/>
              <a:cs typeface="Arial"/>
            </a:endParaRPr>
          </a:p>
          <a:p>
            <a:pPr marL="241300" indent="-228600">
              <a:spcBef>
                <a:spcPts val="100"/>
              </a:spcBef>
              <a:buFont typeface="BPG Sans GPL&amp;GNU"/>
              <a:buChar char="-"/>
              <a:tabLst>
                <a:tab pos="241300" algn="l"/>
              </a:tabLst>
            </a:pPr>
            <a:endParaRPr lang="en-GB" sz="2400" spc="40" dirty="0">
              <a:solidFill>
                <a:schemeClr val="bg1"/>
              </a:solidFill>
              <a:latin typeface="Arial"/>
              <a:cs typeface="Arial"/>
            </a:endParaRPr>
          </a:p>
        </p:txBody>
      </p:sp>
    </p:spTree>
    <p:extLst>
      <p:ext uri="{BB962C8B-B14F-4D97-AF65-F5344CB8AC3E}">
        <p14:creationId xmlns:p14="http://schemas.microsoft.com/office/powerpoint/2010/main" val="2132608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0BF4-956E-D57B-E9B0-DDDD3FD86711}"/>
              </a:ext>
            </a:extLst>
          </p:cNvPr>
          <p:cNvSpPr>
            <a:spLocks noGrp="1"/>
          </p:cNvSpPr>
          <p:nvPr>
            <p:ph type="title"/>
          </p:nvPr>
        </p:nvSpPr>
        <p:spPr>
          <a:xfrm>
            <a:off x="4299527" y="343458"/>
            <a:ext cx="3592945" cy="538609"/>
          </a:xfrm>
        </p:spPr>
        <p:txBody>
          <a:bodyPr/>
          <a:lstStyle/>
          <a:p>
            <a:r>
              <a:rPr lang="en-FI" dirty="0"/>
              <a:t>Content types</a:t>
            </a:r>
          </a:p>
        </p:txBody>
      </p:sp>
      <p:pic>
        <p:nvPicPr>
          <p:cNvPr id="5" name="Picture 4" descr="Graphical user interface, application, Teams&#10;&#10;Description automatically generated">
            <a:extLst>
              <a:ext uri="{FF2B5EF4-FFF2-40B4-BE49-F238E27FC236}">
                <a16:creationId xmlns:a16="http://schemas.microsoft.com/office/drawing/2014/main" id="{AD290B34-6E29-9F28-2EA1-6AE6F4C37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402" y="1437047"/>
            <a:ext cx="9619196" cy="4576986"/>
          </a:xfrm>
          <a:prstGeom prst="rect">
            <a:avLst/>
          </a:prstGeom>
        </p:spPr>
      </p:pic>
    </p:spTree>
    <p:extLst>
      <p:ext uri="{BB962C8B-B14F-4D97-AF65-F5344CB8AC3E}">
        <p14:creationId xmlns:p14="http://schemas.microsoft.com/office/powerpoint/2010/main" val="127587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2753C9-FE5B-4B64-FB6D-7F14C8186E65}"/>
              </a:ext>
            </a:extLst>
          </p:cNvPr>
          <p:cNvSpPr txBox="1"/>
          <p:nvPr/>
        </p:nvSpPr>
        <p:spPr>
          <a:xfrm>
            <a:off x="533400" y="1219200"/>
            <a:ext cx="10820400" cy="1238801"/>
          </a:xfrm>
          <a:prstGeom prst="rect">
            <a:avLst/>
          </a:prstGeom>
          <a:noFill/>
        </p:spPr>
        <p:txBody>
          <a:bodyPr wrap="square">
            <a:spAutoFit/>
          </a:bodyPr>
          <a:lstStyle/>
          <a:p>
            <a:pPr marL="241300" indent="-228600">
              <a:lnSpc>
                <a:spcPct val="100000"/>
              </a:lnSpc>
              <a:spcBef>
                <a:spcPts val="100"/>
              </a:spcBef>
              <a:buFont typeface="BPG Sans GPL&amp;GNU"/>
              <a:buChar char="-"/>
              <a:tabLst>
                <a:tab pos="241300" algn="l"/>
              </a:tabLst>
            </a:pPr>
            <a:r>
              <a:rPr lang="en-GB" b="1" spc="40" dirty="0">
                <a:solidFill>
                  <a:schemeClr val="bg1"/>
                </a:solidFill>
                <a:latin typeface="Arial"/>
                <a:cs typeface="Arial"/>
              </a:rPr>
              <a:t>Taxonomy: </a:t>
            </a:r>
            <a:r>
              <a:rPr lang="en-GB" spc="40" dirty="0">
                <a:solidFill>
                  <a:schemeClr val="bg1"/>
                </a:solidFill>
                <a:latin typeface="Arial"/>
                <a:cs typeface="Arial"/>
              </a:rPr>
              <a:t>Allows you to add categories for your content</a:t>
            </a:r>
          </a:p>
          <a:p>
            <a:pPr marL="698500" lvl="1" indent="-228600">
              <a:spcBef>
                <a:spcPts val="100"/>
              </a:spcBef>
              <a:buFont typeface="BPG Sans GPL&amp;GNU"/>
              <a:buChar char="-"/>
              <a:tabLst>
                <a:tab pos="241300" algn="l"/>
              </a:tabLst>
            </a:pPr>
            <a:r>
              <a:rPr lang="en-GB" b="1" spc="40" dirty="0">
                <a:solidFill>
                  <a:schemeClr val="bg1"/>
                </a:solidFill>
                <a:latin typeface="Arial"/>
                <a:cs typeface="Arial"/>
              </a:rPr>
              <a:t>e.g.  </a:t>
            </a:r>
            <a:r>
              <a:rPr lang="en-GB" spc="40" dirty="0">
                <a:solidFill>
                  <a:schemeClr val="bg1"/>
                </a:solidFill>
                <a:latin typeface="Arial"/>
                <a:cs typeface="Arial"/>
              </a:rPr>
              <a:t>let us say you have different article types so you can classify an article like </a:t>
            </a:r>
            <a:r>
              <a:rPr lang="en-GB" b="1" spc="40" dirty="0">
                <a:solidFill>
                  <a:schemeClr val="bg1"/>
                </a:solidFill>
                <a:latin typeface="Arial"/>
                <a:cs typeface="Arial"/>
              </a:rPr>
              <a:t>news</a:t>
            </a:r>
            <a:r>
              <a:rPr lang="en-GB" spc="40" dirty="0">
                <a:solidFill>
                  <a:schemeClr val="bg1"/>
                </a:solidFill>
                <a:latin typeface="Arial"/>
                <a:cs typeface="Arial"/>
              </a:rPr>
              <a:t>, </a:t>
            </a:r>
            <a:r>
              <a:rPr lang="en-GB" b="1" spc="40" dirty="0">
                <a:solidFill>
                  <a:schemeClr val="bg1"/>
                </a:solidFill>
                <a:latin typeface="Arial"/>
                <a:cs typeface="Arial"/>
              </a:rPr>
              <a:t>blogs</a:t>
            </a:r>
          </a:p>
          <a:p>
            <a:pPr marL="698500" lvl="1" indent="-228600">
              <a:spcBef>
                <a:spcPts val="100"/>
              </a:spcBef>
              <a:buFont typeface="BPG Sans GPL&amp;GNU"/>
              <a:buChar char="-"/>
              <a:tabLst>
                <a:tab pos="241300" algn="l"/>
              </a:tabLst>
            </a:pPr>
            <a:r>
              <a:rPr lang="en-GB" spc="40" dirty="0">
                <a:solidFill>
                  <a:schemeClr val="bg1"/>
                </a:solidFill>
                <a:latin typeface="Arial"/>
                <a:cs typeface="Arial"/>
              </a:rPr>
              <a:t>or you can use “tags”</a:t>
            </a:r>
          </a:p>
          <a:p>
            <a:pPr marL="698500" lvl="1" indent="-228600">
              <a:spcBef>
                <a:spcPts val="100"/>
              </a:spcBef>
              <a:buFont typeface="BPG Sans GPL&amp;GNU"/>
              <a:buChar char="-"/>
              <a:tabLst>
                <a:tab pos="241300" algn="l"/>
              </a:tabLst>
            </a:pPr>
            <a:r>
              <a:rPr lang="en-GB" spc="40" dirty="0">
                <a:solidFill>
                  <a:schemeClr val="bg1"/>
                </a:solidFill>
                <a:latin typeface="Arial"/>
                <a:cs typeface="Arial"/>
              </a:rPr>
              <a:t>Consists of vocabulary similar to dictionary (e.g. in python has key-value pair)</a:t>
            </a:r>
          </a:p>
        </p:txBody>
      </p:sp>
      <p:sp>
        <p:nvSpPr>
          <p:cNvPr id="8" name="object 2">
            <a:extLst>
              <a:ext uri="{FF2B5EF4-FFF2-40B4-BE49-F238E27FC236}">
                <a16:creationId xmlns:a16="http://schemas.microsoft.com/office/drawing/2014/main" id="{0B107E94-2C08-383D-92FD-401F199BE762}"/>
              </a:ext>
            </a:extLst>
          </p:cNvPr>
          <p:cNvSpPr txBox="1">
            <a:spLocks noGrp="1"/>
          </p:cNvSpPr>
          <p:nvPr>
            <p:ph type="title"/>
          </p:nvPr>
        </p:nvSpPr>
        <p:spPr>
          <a:xfrm>
            <a:off x="685800" y="305834"/>
            <a:ext cx="7622261" cy="555280"/>
          </a:xfrm>
          <a:prstGeom prst="rect">
            <a:avLst/>
          </a:prstGeom>
        </p:spPr>
        <p:txBody>
          <a:bodyPr vert="horz" wrap="square" lIns="0" tIns="16510" rIns="0" bIns="0" rtlCol="0">
            <a:spAutoFit/>
          </a:bodyPr>
          <a:lstStyle/>
          <a:p>
            <a:pPr marL="12700">
              <a:lnSpc>
                <a:spcPct val="100000"/>
              </a:lnSpc>
              <a:spcBef>
                <a:spcPts val="130"/>
              </a:spcBef>
            </a:pPr>
            <a:r>
              <a:rPr lang="en-GB" spc="35" dirty="0"/>
              <a:t>Essential Concepts/Terminology</a:t>
            </a:r>
            <a:endParaRPr spc="35" dirty="0"/>
          </a:p>
        </p:txBody>
      </p:sp>
      <p:pic>
        <p:nvPicPr>
          <p:cNvPr id="10" name="Picture 9" descr="Graphical user interface, application, Teams&#10;&#10;Description automatically generated">
            <a:extLst>
              <a:ext uri="{FF2B5EF4-FFF2-40B4-BE49-F238E27FC236}">
                <a16:creationId xmlns:a16="http://schemas.microsoft.com/office/drawing/2014/main" id="{C39CC5AE-C05F-DD01-875B-4B4248D31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667000"/>
            <a:ext cx="8382000" cy="3988306"/>
          </a:xfrm>
          <a:prstGeom prst="rect">
            <a:avLst/>
          </a:prstGeom>
        </p:spPr>
      </p:pic>
    </p:spTree>
    <p:extLst>
      <p:ext uri="{BB962C8B-B14F-4D97-AF65-F5344CB8AC3E}">
        <p14:creationId xmlns:p14="http://schemas.microsoft.com/office/powerpoint/2010/main" val="1623807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2753C9-FE5B-4B64-FB6D-7F14C8186E65}"/>
              </a:ext>
            </a:extLst>
          </p:cNvPr>
          <p:cNvSpPr txBox="1"/>
          <p:nvPr/>
        </p:nvSpPr>
        <p:spPr>
          <a:xfrm>
            <a:off x="533400" y="1219200"/>
            <a:ext cx="3469078" cy="646331"/>
          </a:xfrm>
          <a:prstGeom prst="rect">
            <a:avLst/>
          </a:prstGeom>
          <a:noFill/>
        </p:spPr>
        <p:txBody>
          <a:bodyPr wrap="square">
            <a:spAutoFit/>
          </a:bodyPr>
          <a:lstStyle/>
          <a:p>
            <a:pPr marL="241300" indent="-228600">
              <a:lnSpc>
                <a:spcPct val="100000"/>
              </a:lnSpc>
              <a:spcBef>
                <a:spcPts val="100"/>
              </a:spcBef>
              <a:buFont typeface="BPG Sans GPL&amp;GNU"/>
              <a:buChar char="-"/>
              <a:tabLst>
                <a:tab pos="241300" algn="l"/>
              </a:tabLst>
            </a:pPr>
            <a:r>
              <a:rPr lang="en-GB" b="1" spc="40" dirty="0">
                <a:solidFill>
                  <a:schemeClr val="bg1"/>
                </a:solidFill>
                <a:latin typeface="Arial"/>
                <a:cs typeface="Arial"/>
              </a:rPr>
              <a:t>Block: </a:t>
            </a:r>
            <a:r>
              <a:rPr lang="en-GB" spc="40" dirty="0">
                <a:solidFill>
                  <a:schemeClr val="bg1"/>
                </a:solidFill>
                <a:latin typeface="Arial"/>
                <a:cs typeface="Arial"/>
              </a:rPr>
              <a:t>box of content that can be displayed in a region</a:t>
            </a:r>
          </a:p>
        </p:txBody>
      </p:sp>
      <p:sp>
        <p:nvSpPr>
          <p:cNvPr id="8" name="object 2">
            <a:extLst>
              <a:ext uri="{FF2B5EF4-FFF2-40B4-BE49-F238E27FC236}">
                <a16:creationId xmlns:a16="http://schemas.microsoft.com/office/drawing/2014/main" id="{0B107E94-2C08-383D-92FD-401F199BE762}"/>
              </a:ext>
            </a:extLst>
          </p:cNvPr>
          <p:cNvSpPr txBox="1">
            <a:spLocks noGrp="1"/>
          </p:cNvSpPr>
          <p:nvPr>
            <p:ph type="title"/>
          </p:nvPr>
        </p:nvSpPr>
        <p:spPr>
          <a:xfrm>
            <a:off x="685800" y="305834"/>
            <a:ext cx="7622261" cy="555280"/>
          </a:xfrm>
          <a:prstGeom prst="rect">
            <a:avLst/>
          </a:prstGeom>
        </p:spPr>
        <p:txBody>
          <a:bodyPr vert="horz" wrap="square" lIns="0" tIns="16510" rIns="0" bIns="0" rtlCol="0">
            <a:spAutoFit/>
          </a:bodyPr>
          <a:lstStyle/>
          <a:p>
            <a:pPr marL="12700">
              <a:lnSpc>
                <a:spcPct val="100000"/>
              </a:lnSpc>
              <a:spcBef>
                <a:spcPts val="130"/>
              </a:spcBef>
            </a:pPr>
            <a:r>
              <a:rPr lang="en-GB" spc="35" dirty="0"/>
              <a:t>Essential Concepts/Terminology</a:t>
            </a:r>
            <a:endParaRPr spc="35" dirty="0"/>
          </a:p>
        </p:txBody>
      </p:sp>
      <p:pic>
        <p:nvPicPr>
          <p:cNvPr id="3" name="Picture 2" descr="Graphical user interface, text, application, email&#10;&#10;Description automatically generated">
            <a:extLst>
              <a:ext uri="{FF2B5EF4-FFF2-40B4-BE49-F238E27FC236}">
                <a16:creationId xmlns:a16="http://schemas.microsoft.com/office/drawing/2014/main" id="{24B5146E-185D-2437-3719-2826F87C9783}"/>
              </a:ext>
            </a:extLst>
          </p:cNvPr>
          <p:cNvPicPr>
            <a:picLocks noChangeAspect="1"/>
          </p:cNvPicPr>
          <p:nvPr/>
        </p:nvPicPr>
        <p:blipFill rotWithShape="1">
          <a:blip r:embed="rId2">
            <a:extLst>
              <a:ext uri="{28A0092B-C50C-407E-A947-70E740481C1C}">
                <a14:useLocalDpi xmlns:a14="http://schemas.microsoft.com/office/drawing/2010/main" val="0"/>
              </a:ext>
            </a:extLst>
          </a:blip>
          <a:srcRect t="6056"/>
          <a:stretch/>
        </p:blipFill>
        <p:spPr>
          <a:xfrm>
            <a:off x="4002478" y="1107631"/>
            <a:ext cx="8189522" cy="5724969"/>
          </a:xfrm>
          <a:prstGeom prst="rect">
            <a:avLst/>
          </a:prstGeom>
        </p:spPr>
      </p:pic>
    </p:spTree>
    <p:extLst>
      <p:ext uri="{BB962C8B-B14F-4D97-AF65-F5344CB8AC3E}">
        <p14:creationId xmlns:p14="http://schemas.microsoft.com/office/powerpoint/2010/main" val="1342842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28600"/>
            <a:ext cx="7622261" cy="555280"/>
          </a:xfrm>
          <a:prstGeom prst="rect">
            <a:avLst/>
          </a:prstGeom>
        </p:spPr>
        <p:txBody>
          <a:bodyPr vert="horz" wrap="square" lIns="0" tIns="16510" rIns="0" bIns="0" rtlCol="0">
            <a:spAutoFit/>
          </a:bodyPr>
          <a:lstStyle/>
          <a:p>
            <a:pPr marL="12700">
              <a:lnSpc>
                <a:spcPct val="100000"/>
              </a:lnSpc>
              <a:spcBef>
                <a:spcPts val="130"/>
              </a:spcBef>
            </a:pPr>
            <a:r>
              <a:rPr lang="en-GB" dirty="0"/>
              <a:t>Drupal Topics</a:t>
            </a:r>
            <a:endParaRPr spc="35" dirty="0"/>
          </a:p>
        </p:txBody>
      </p:sp>
      <p:sp>
        <p:nvSpPr>
          <p:cNvPr id="3" name="TextBox 2">
            <a:extLst>
              <a:ext uri="{FF2B5EF4-FFF2-40B4-BE49-F238E27FC236}">
                <a16:creationId xmlns:a16="http://schemas.microsoft.com/office/drawing/2014/main" id="{0394F4FA-91B1-C037-FA82-211B01D9691C}"/>
              </a:ext>
            </a:extLst>
          </p:cNvPr>
          <p:cNvSpPr txBox="1"/>
          <p:nvPr/>
        </p:nvSpPr>
        <p:spPr>
          <a:xfrm>
            <a:off x="698500" y="1066800"/>
            <a:ext cx="9296400" cy="4893647"/>
          </a:xfrm>
          <a:prstGeom prst="rect">
            <a:avLst/>
          </a:prstGeom>
          <a:noFill/>
        </p:spPr>
        <p:txBody>
          <a:bodyPr wrap="square" rtlCol="0">
            <a:spAutoFit/>
          </a:bodyPr>
          <a:lstStyle/>
          <a:p>
            <a:pPr marL="285750" indent="-285750">
              <a:buFontTx/>
              <a:buChar char="-"/>
            </a:pPr>
            <a:r>
              <a:rPr lang="en-FI" sz="2400" dirty="0">
                <a:solidFill>
                  <a:schemeClr val="bg1"/>
                </a:solidFill>
                <a:latin typeface="Arial" panose="020B0604020202020204" pitchFamily="34" charset="0"/>
                <a:cs typeface="Arial" panose="020B0604020202020204" pitchFamily="34" charset="0"/>
              </a:rPr>
              <a:t>What is CMS?</a:t>
            </a:r>
          </a:p>
          <a:p>
            <a:pPr marL="285750" indent="-285750">
              <a:buFontTx/>
              <a:buChar char="-"/>
            </a:pPr>
            <a:endParaRPr lang="en-FI" sz="2400" dirty="0">
              <a:solidFill>
                <a:schemeClr val="bg1"/>
              </a:solidFill>
              <a:latin typeface="Arial" panose="020B0604020202020204" pitchFamily="34" charset="0"/>
              <a:cs typeface="Arial" panose="020B0604020202020204" pitchFamily="34" charset="0"/>
            </a:endParaRPr>
          </a:p>
          <a:p>
            <a:pPr marL="285750" indent="-285750">
              <a:buFontTx/>
              <a:buChar char="-"/>
            </a:pPr>
            <a:r>
              <a:rPr lang="en-FI" sz="2400" dirty="0">
                <a:solidFill>
                  <a:schemeClr val="bg1"/>
                </a:solidFill>
                <a:latin typeface="Arial" panose="020B0604020202020204" pitchFamily="34" charset="0"/>
                <a:cs typeface="Arial" panose="020B0604020202020204" pitchFamily="34" charset="0"/>
              </a:rPr>
              <a:t>What is open source?</a:t>
            </a:r>
          </a:p>
          <a:p>
            <a:pPr marL="285750" indent="-285750">
              <a:buFontTx/>
              <a:buChar char="-"/>
            </a:pPr>
            <a:endParaRPr lang="en-FI" sz="2400" dirty="0">
              <a:solidFill>
                <a:schemeClr val="bg1"/>
              </a:solidFill>
              <a:latin typeface="Arial" panose="020B0604020202020204" pitchFamily="34" charset="0"/>
              <a:cs typeface="Arial" panose="020B0604020202020204" pitchFamily="34" charset="0"/>
            </a:endParaRPr>
          </a:p>
          <a:p>
            <a:pPr marL="285750" indent="-285750">
              <a:buFontTx/>
              <a:buChar char="-"/>
            </a:pPr>
            <a:r>
              <a:rPr lang="en-FI" sz="2400" dirty="0">
                <a:solidFill>
                  <a:schemeClr val="bg1"/>
                </a:solidFill>
                <a:latin typeface="Arial" panose="020B0604020202020204" pitchFamily="34" charset="0"/>
                <a:cs typeface="Arial" panose="020B0604020202020204" pitchFamily="34" charset="0"/>
              </a:rPr>
              <a:t>What is Drupal?</a:t>
            </a:r>
          </a:p>
          <a:p>
            <a:pPr marL="285750" indent="-285750">
              <a:buFontTx/>
              <a:buChar char="-"/>
            </a:pPr>
            <a:endParaRPr lang="en-FI" sz="2400" dirty="0">
              <a:solidFill>
                <a:schemeClr val="bg1"/>
              </a:solidFill>
              <a:latin typeface="Arial" panose="020B0604020202020204" pitchFamily="34" charset="0"/>
              <a:cs typeface="Arial" panose="020B0604020202020204" pitchFamily="34" charset="0"/>
            </a:endParaRPr>
          </a:p>
          <a:p>
            <a:pPr marL="285750" indent="-285750">
              <a:buFontTx/>
              <a:buChar char="-"/>
            </a:pPr>
            <a:r>
              <a:rPr lang="en-FI" sz="2400" dirty="0">
                <a:solidFill>
                  <a:schemeClr val="bg1"/>
                </a:solidFill>
                <a:latin typeface="Arial" panose="020B0604020202020204" pitchFamily="34" charset="0"/>
                <a:cs typeface="Arial" panose="020B0604020202020204" pitchFamily="34" charset="0"/>
              </a:rPr>
              <a:t>Who started Drupal? Who runs it?</a:t>
            </a:r>
          </a:p>
          <a:p>
            <a:pPr marL="285750" indent="-285750">
              <a:buFontTx/>
              <a:buChar char="-"/>
            </a:pPr>
            <a:endParaRPr lang="en-FI" sz="2400" dirty="0">
              <a:solidFill>
                <a:schemeClr val="bg1"/>
              </a:solidFill>
              <a:latin typeface="Arial" panose="020B0604020202020204" pitchFamily="34" charset="0"/>
              <a:cs typeface="Arial" panose="020B0604020202020204" pitchFamily="34" charset="0"/>
            </a:endParaRPr>
          </a:p>
          <a:p>
            <a:pPr marL="285750" indent="-285750">
              <a:buFontTx/>
              <a:buChar char="-"/>
            </a:pPr>
            <a:r>
              <a:rPr lang="en-FI" sz="2400" dirty="0">
                <a:solidFill>
                  <a:schemeClr val="bg1"/>
                </a:solidFill>
                <a:latin typeface="Arial" panose="020B0604020202020204" pitchFamily="34" charset="0"/>
                <a:cs typeface="Arial" panose="020B0604020202020204" pitchFamily="34" charset="0"/>
              </a:rPr>
              <a:t>How much does Drupal cost?</a:t>
            </a:r>
          </a:p>
          <a:p>
            <a:pPr marL="285750" indent="-285750">
              <a:buFontTx/>
              <a:buChar char="-"/>
            </a:pPr>
            <a:endParaRPr lang="en-FI" sz="2400" dirty="0">
              <a:solidFill>
                <a:schemeClr val="bg1"/>
              </a:solidFill>
              <a:latin typeface="Arial" panose="020B0604020202020204" pitchFamily="34" charset="0"/>
              <a:cs typeface="Arial" panose="020B0604020202020204" pitchFamily="34" charset="0"/>
            </a:endParaRPr>
          </a:p>
          <a:p>
            <a:pPr marL="285750" indent="-285750">
              <a:buFontTx/>
              <a:buChar char="-"/>
            </a:pPr>
            <a:r>
              <a:rPr lang="en-FI" sz="2400" dirty="0">
                <a:solidFill>
                  <a:schemeClr val="bg1"/>
                </a:solidFill>
                <a:latin typeface="Arial" panose="020B0604020202020204" pitchFamily="34" charset="0"/>
                <a:cs typeface="Arial" panose="020B0604020202020204" pitchFamily="34" charset="0"/>
              </a:rPr>
              <a:t>What does Drupal mean?</a:t>
            </a:r>
          </a:p>
          <a:p>
            <a:pPr marL="285750" indent="-285750">
              <a:buFontTx/>
              <a:buChar char="-"/>
            </a:pPr>
            <a:endParaRPr lang="en-FI" sz="2400" dirty="0">
              <a:solidFill>
                <a:schemeClr val="bg1"/>
              </a:solidFill>
              <a:latin typeface="Arial" panose="020B0604020202020204" pitchFamily="34" charset="0"/>
              <a:cs typeface="Arial" panose="020B0604020202020204" pitchFamily="34" charset="0"/>
            </a:endParaRPr>
          </a:p>
          <a:p>
            <a:pPr marL="285750" indent="-285750">
              <a:buFontTx/>
              <a:buChar char="-"/>
            </a:pPr>
            <a:r>
              <a:rPr lang="en-FI" sz="2400" dirty="0">
                <a:solidFill>
                  <a:schemeClr val="bg1"/>
                </a:solidFill>
                <a:latin typeface="Arial" panose="020B0604020202020204" pitchFamily="34" charset="0"/>
                <a:cs typeface="Arial" panose="020B0604020202020204" pitchFamily="34" charset="0"/>
              </a:rPr>
              <a:t>Why should we use Drupal?</a:t>
            </a:r>
          </a:p>
        </p:txBody>
      </p:sp>
    </p:spTree>
    <p:extLst>
      <p:ext uri="{BB962C8B-B14F-4D97-AF65-F5344CB8AC3E}">
        <p14:creationId xmlns:p14="http://schemas.microsoft.com/office/powerpoint/2010/main" val="128294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2753C9-FE5B-4B64-FB6D-7F14C8186E65}"/>
              </a:ext>
            </a:extLst>
          </p:cNvPr>
          <p:cNvSpPr txBox="1"/>
          <p:nvPr/>
        </p:nvSpPr>
        <p:spPr>
          <a:xfrm>
            <a:off x="533400" y="1219200"/>
            <a:ext cx="3469078" cy="2649443"/>
          </a:xfrm>
          <a:prstGeom prst="rect">
            <a:avLst/>
          </a:prstGeom>
          <a:noFill/>
        </p:spPr>
        <p:txBody>
          <a:bodyPr wrap="square">
            <a:spAutoFit/>
          </a:bodyPr>
          <a:lstStyle/>
          <a:p>
            <a:pPr marL="241300" indent="-228600">
              <a:lnSpc>
                <a:spcPct val="100000"/>
              </a:lnSpc>
              <a:spcBef>
                <a:spcPts val="100"/>
              </a:spcBef>
              <a:buFont typeface="BPG Sans GPL&amp;GNU"/>
              <a:buChar char="-"/>
              <a:tabLst>
                <a:tab pos="241300" algn="l"/>
              </a:tabLst>
            </a:pPr>
            <a:r>
              <a:rPr lang="en-GB" b="1" spc="40" dirty="0">
                <a:solidFill>
                  <a:schemeClr val="bg1"/>
                </a:solidFill>
                <a:latin typeface="Arial"/>
                <a:cs typeface="Arial"/>
              </a:rPr>
              <a:t>Region: </a:t>
            </a:r>
            <a:r>
              <a:rPr lang="en-GB" spc="40" dirty="0">
                <a:solidFill>
                  <a:schemeClr val="bg1"/>
                </a:solidFill>
                <a:latin typeface="Arial"/>
                <a:cs typeface="Arial"/>
              </a:rPr>
              <a:t>a segment of a page which we add one or more blocks</a:t>
            </a:r>
          </a:p>
          <a:p>
            <a:pPr marL="241300" indent="-228600">
              <a:lnSpc>
                <a:spcPct val="100000"/>
              </a:lnSpc>
              <a:spcBef>
                <a:spcPts val="100"/>
              </a:spcBef>
              <a:buFont typeface="BPG Sans GPL&amp;GNU"/>
              <a:buChar char="-"/>
              <a:tabLst>
                <a:tab pos="241300" algn="l"/>
              </a:tabLst>
            </a:pPr>
            <a:endParaRPr lang="en-GB"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pc="40" dirty="0">
                <a:solidFill>
                  <a:schemeClr val="bg1"/>
                </a:solidFill>
                <a:latin typeface="Arial"/>
                <a:cs typeface="Arial"/>
              </a:rPr>
              <a:t>These act as a placeholder</a:t>
            </a:r>
          </a:p>
          <a:p>
            <a:pPr marL="241300" indent="-228600">
              <a:lnSpc>
                <a:spcPct val="100000"/>
              </a:lnSpc>
              <a:spcBef>
                <a:spcPts val="100"/>
              </a:spcBef>
              <a:buFont typeface="BPG Sans GPL&amp;GNU"/>
              <a:buChar char="-"/>
              <a:tabLst>
                <a:tab pos="241300" algn="l"/>
              </a:tabLst>
            </a:pPr>
            <a:endParaRPr lang="en-GB"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r>
              <a:rPr lang="en-GB" spc="40" dirty="0">
                <a:solidFill>
                  <a:schemeClr val="bg1"/>
                </a:solidFill>
                <a:latin typeface="Arial"/>
                <a:cs typeface="Arial"/>
              </a:rPr>
              <a:t>Blocks are put inside a region</a:t>
            </a:r>
          </a:p>
          <a:p>
            <a:pPr marL="241300" indent="-228600">
              <a:lnSpc>
                <a:spcPct val="100000"/>
              </a:lnSpc>
              <a:spcBef>
                <a:spcPts val="100"/>
              </a:spcBef>
              <a:buFont typeface="BPG Sans GPL&amp;GNU"/>
              <a:buChar char="-"/>
              <a:tabLst>
                <a:tab pos="241300" algn="l"/>
              </a:tabLst>
            </a:pPr>
            <a:endParaRPr lang="en-GB" spc="40" dirty="0">
              <a:solidFill>
                <a:schemeClr val="bg1"/>
              </a:solidFill>
              <a:latin typeface="Arial"/>
              <a:cs typeface="Arial"/>
            </a:endParaRPr>
          </a:p>
        </p:txBody>
      </p:sp>
      <p:sp>
        <p:nvSpPr>
          <p:cNvPr id="8" name="object 2">
            <a:extLst>
              <a:ext uri="{FF2B5EF4-FFF2-40B4-BE49-F238E27FC236}">
                <a16:creationId xmlns:a16="http://schemas.microsoft.com/office/drawing/2014/main" id="{0B107E94-2C08-383D-92FD-401F199BE762}"/>
              </a:ext>
            </a:extLst>
          </p:cNvPr>
          <p:cNvSpPr txBox="1">
            <a:spLocks noGrp="1"/>
          </p:cNvSpPr>
          <p:nvPr>
            <p:ph type="title"/>
          </p:nvPr>
        </p:nvSpPr>
        <p:spPr>
          <a:xfrm>
            <a:off x="685800" y="305834"/>
            <a:ext cx="7622261" cy="555280"/>
          </a:xfrm>
          <a:prstGeom prst="rect">
            <a:avLst/>
          </a:prstGeom>
        </p:spPr>
        <p:txBody>
          <a:bodyPr vert="horz" wrap="square" lIns="0" tIns="16510" rIns="0" bIns="0" rtlCol="0">
            <a:spAutoFit/>
          </a:bodyPr>
          <a:lstStyle/>
          <a:p>
            <a:pPr marL="12700">
              <a:lnSpc>
                <a:spcPct val="100000"/>
              </a:lnSpc>
              <a:spcBef>
                <a:spcPts val="130"/>
              </a:spcBef>
            </a:pPr>
            <a:r>
              <a:rPr lang="en-GB" spc="35" dirty="0"/>
              <a:t>Essential Concepts/Terminology</a:t>
            </a:r>
            <a:endParaRPr spc="35" dirty="0"/>
          </a:p>
        </p:txBody>
      </p:sp>
      <p:pic>
        <p:nvPicPr>
          <p:cNvPr id="1025" name="Picture 1" descr="page22image25265584">
            <a:extLst>
              <a:ext uri="{FF2B5EF4-FFF2-40B4-BE49-F238E27FC236}">
                <a16:creationId xmlns:a16="http://schemas.microsoft.com/office/drawing/2014/main" id="{49B47B88-9287-B88F-CD7B-C43F7B583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152" y="1219200"/>
            <a:ext cx="821786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465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28600"/>
            <a:ext cx="7622261" cy="555280"/>
          </a:xfrm>
          <a:prstGeom prst="rect">
            <a:avLst/>
          </a:prstGeom>
        </p:spPr>
        <p:txBody>
          <a:bodyPr vert="horz" wrap="square" lIns="0" tIns="16510" rIns="0" bIns="0" rtlCol="0">
            <a:spAutoFit/>
          </a:bodyPr>
          <a:lstStyle/>
          <a:p>
            <a:pPr marL="12700">
              <a:lnSpc>
                <a:spcPct val="100000"/>
              </a:lnSpc>
              <a:spcBef>
                <a:spcPts val="130"/>
              </a:spcBef>
            </a:pPr>
            <a:r>
              <a:rPr lang="en-GB" spc="35" dirty="0"/>
              <a:t>What is “module” in Drupal?</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1158238" y="1066800"/>
            <a:ext cx="8747761" cy="1880002"/>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a:cs typeface="Arial"/>
            </a:endParaRPr>
          </a:p>
          <a:p>
            <a:pPr marL="241300" indent="-228600">
              <a:lnSpc>
                <a:spcPct val="100000"/>
              </a:lnSpc>
              <a:spcBef>
                <a:spcPts val="100"/>
              </a:spcBef>
              <a:buFont typeface="BPG Sans GPL&amp;GNU"/>
              <a:buChar char="-"/>
              <a:tabLst>
                <a:tab pos="241300" algn="l"/>
              </a:tabLst>
            </a:pPr>
            <a:endParaRPr lang="fi-FI" sz="2200" spc="40" dirty="0">
              <a:solidFill>
                <a:schemeClr val="bg1"/>
              </a:solidFill>
              <a:latin typeface="Arial"/>
              <a:cs typeface="Arial"/>
            </a:endParaRPr>
          </a:p>
        </p:txBody>
      </p:sp>
      <p:sp>
        <p:nvSpPr>
          <p:cNvPr id="3" name="Rectangle 2">
            <a:extLst>
              <a:ext uri="{FF2B5EF4-FFF2-40B4-BE49-F238E27FC236}">
                <a16:creationId xmlns:a16="http://schemas.microsoft.com/office/drawing/2014/main" id="{CA6DC1F8-2CCD-6A4B-AF64-14EB68DDBA62}"/>
              </a:ext>
            </a:extLst>
          </p:cNvPr>
          <p:cNvSpPr/>
          <p:nvPr/>
        </p:nvSpPr>
        <p:spPr>
          <a:xfrm>
            <a:off x="761999" y="990600"/>
            <a:ext cx="10820401" cy="4165243"/>
          </a:xfrm>
          <a:prstGeom prst="rect">
            <a:avLst/>
          </a:prstGeom>
        </p:spPr>
        <p:txBody>
          <a:bodyPr wrap="square">
            <a:spAutoFit/>
          </a:bodyPr>
          <a:lstStyle/>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panose="020B0604020202020204" pitchFamily="34" charset="0"/>
                <a:cs typeface="Arial" panose="020B0604020202020204" pitchFamily="34" charset="0"/>
              </a:rPr>
              <a:t>Module means plugin-ins or extensions</a:t>
            </a:r>
          </a:p>
          <a:p>
            <a:pPr marL="241300" indent="-228600">
              <a:lnSpc>
                <a:spcPct val="100000"/>
              </a:lnSpc>
              <a:spcBef>
                <a:spcPts val="100"/>
              </a:spcBef>
              <a:buFont typeface="BPG Sans GPL&amp;GNU"/>
              <a:buChar char="-"/>
              <a:tabLst>
                <a:tab pos="241300" algn="l"/>
              </a:tabLst>
            </a:pPr>
            <a:endParaRPr lang="en-GB" sz="2400" spc="40" dirty="0">
              <a:solidFill>
                <a:schemeClr val="bg1"/>
              </a:solidFill>
              <a:latin typeface="Arial" panose="020B0604020202020204" pitchFamily="34" charset="0"/>
              <a:cs typeface="Arial" panose="020B0604020202020204" pitchFamily="34" charset="0"/>
            </a:endParaRPr>
          </a:p>
          <a:p>
            <a:pPr marL="241300" indent="-228600">
              <a:lnSpc>
                <a:spcPct val="100000"/>
              </a:lnSpc>
              <a:spcBef>
                <a:spcPts val="100"/>
              </a:spcBef>
              <a:buFont typeface="BPG Sans GPL&amp;GNU"/>
              <a:buChar char="-"/>
              <a:tabLst>
                <a:tab pos="241300" algn="l"/>
              </a:tabLst>
            </a:pPr>
            <a:r>
              <a:rPr lang="en-GB" sz="2400" spc="40" dirty="0">
                <a:solidFill>
                  <a:schemeClr val="bg1"/>
                </a:solidFill>
                <a:latin typeface="Arial" panose="020B0604020202020204" pitchFamily="34" charset="0"/>
                <a:cs typeface="Arial" panose="020B0604020202020204" pitchFamily="34" charset="0"/>
              </a:rPr>
              <a:t>Three types of modules</a:t>
            </a:r>
          </a:p>
          <a:p>
            <a:pPr marL="698500" lvl="1" indent="-228600">
              <a:spcBef>
                <a:spcPts val="100"/>
              </a:spcBef>
              <a:buFont typeface="BPG Sans GPL&amp;GNU"/>
              <a:buChar char="-"/>
              <a:tabLst>
                <a:tab pos="241300" algn="l"/>
              </a:tabLst>
            </a:pPr>
            <a:r>
              <a:rPr lang="en-GB" sz="2400" spc="40" dirty="0">
                <a:solidFill>
                  <a:schemeClr val="bg1"/>
                </a:solidFill>
                <a:latin typeface="Arial" panose="020B0604020202020204" pitchFamily="34" charset="0"/>
                <a:cs typeface="Arial" panose="020B0604020202020204" pitchFamily="34" charset="0"/>
              </a:rPr>
              <a:t>Core (</a:t>
            </a:r>
            <a:r>
              <a:rPr lang="en-GB" sz="2400" dirty="0">
                <a:solidFill>
                  <a:schemeClr val="bg1"/>
                </a:solidFill>
                <a:latin typeface="Arial" panose="020B0604020202020204" pitchFamily="34" charset="0"/>
                <a:cs typeface="Arial" panose="020B0604020202020204" pitchFamily="34" charset="0"/>
              </a:rPr>
              <a:t> </a:t>
            </a:r>
            <a:r>
              <a:rPr lang="en-GB" sz="2400" i="1" dirty="0">
                <a:solidFill>
                  <a:schemeClr val="bg1"/>
                </a:solidFill>
                <a:latin typeface="Arial" panose="020B0604020202020204" pitchFamily="34" charset="0"/>
                <a:cs typeface="Arial" panose="020B0604020202020204" pitchFamily="34" charset="0"/>
              </a:rPr>
              <a:t>/core/modules</a:t>
            </a:r>
            <a:r>
              <a:rPr lang="en-GB" sz="2400" dirty="0">
                <a:solidFill>
                  <a:schemeClr val="bg1"/>
                </a:solidFill>
                <a:latin typeface="Arial" panose="020B0604020202020204" pitchFamily="34" charset="0"/>
                <a:cs typeface="Arial" panose="020B0604020202020204" pitchFamily="34" charset="0"/>
              </a:rPr>
              <a:t> directory)</a:t>
            </a:r>
            <a:endParaRPr lang="en-GB" sz="2400" spc="40" dirty="0">
              <a:solidFill>
                <a:schemeClr val="bg1"/>
              </a:solidFill>
              <a:latin typeface="Arial" panose="020B0604020202020204" pitchFamily="34" charset="0"/>
              <a:cs typeface="Arial" panose="020B0604020202020204" pitchFamily="34" charset="0"/>
            </a:endParaRPr>
          </a:p>
          <a:p>
            <a:pPr marL="698500" lvl="1" indent="-228600">
              <a:spcBef>
                <a:spcPts val="100"/>
              </a:spcBef>
              <a:buFont typeface="BPG Sans GPL&amp;GNU"/>
              <a:buChar char="-"/>
              <a:tabLst>
                <a:tab pos="241300" algn="l"/>
              </a:tabLst>
            </a:pPr>
            <a:r>
              <a:rPr lang="en-GB" sz="2400" spc="40" dirty="0">
                <a:solidFill>
                  <a:schemeClr val="bg1"/>
                </a:solidFill>
                <a:latin typeface="Arial" panose="020B0604020202020204" pitchFamily="34" charset="0"/>
                <a:cs typeface="Arial" panose="020B0604020202020204" pitchFamily="34" charset="0"/>
              </a:rPr>
              <a:t>Contributed (</a:t>
            </a:r>
            <a:r>
              <a:rPr lang="en-GB" sz="2400" i="1" dirty="0">
                <a:solidFill>
                  <a:schemeClr val="bg1"/>
                </a:solidFill>
                <a:latin typeface="Arial" panose="020B0604020202020204" pitchFamily="34" charset="0"/>
                <a:cs typeface="Arial" panose="020B0604020202020204" pitchFamily="34" charset="0"/>
              </a:rPr>
              <a:t>/modules/</a:t>
            </a:r>
            <a:r>
              <a:rPr lang="en-GB" sz="2400" i="1" dirty="0" err="1">
                <a:solidFill>
                  <a:schemeClr val="bg1"/>
                </a:solidFill>
                <a:latin typeface="Arial" panose="020B0604020202020204" pitchFamily="34" charset="0"/>
                <a:cs typeface="Arial" panose="020B0604020202020204" pitchFamily="34" charset="0"/>
              </a:rPr>
              <a:t>contrib</a:t>
            </a:r>
            <a:r>
              <a:rPr lang="en-GB" sz="2400" dirty="0">
                <a:solidFill>
                  <a:schemeClr val="bg1"/>
                </a:solidFill>
                <a:latin typeface="Arial" panose="020B0604020202020204" pitchFamily="34" charset="0"/>
                <a:cs typeface="Arial" panose="020B0604020202020204" pitchFamily="34" charset="0"/>
              </a:rPr>
              <a:t> directory)</a:t>
            </a:r>
            <a:endParaRPr lang="en-GB" sz="2400" spc="40" dirty="0">
              <a:solidFill>
                <a:schemeClr val="bg1"/>
              </a:solidFill>
              <a:latin typeface="Arial" panose="020B0604020202020204" pitchFamily="34" charset="0"/>
              <a:cs typeface="Arial" panose="020B0604020202020204" pitchFamily="34" charset="0"/>
            </a:endParaRPr>
          </a:p>
          <a:p>
            <a:pPr marL="698500" lvl="1" indent="-228600">
              <a:spcBef>
                <a:spcPts val="100"/>
              </a:spcBef>
              <a:buFont typeface="BPG Sans GPL&amp;GNU"/>
              <a:buChar char="-"/>
              <a:tabLst>
                <a:tab pos="241300" algn="l"/>
              </a:tabLst>
            </a:pPr>
            <a:r>
              <a:rPr lang="en-GB" sz="2400" spc="40" dirty="0">
                <a:solidFill>
                  <a:schemeClr val="bg1"/>
                </a:solidFill>
                <a:latin typeface="Arial" panose="020B0604020202020204" pitchFamily="34" charset="0"/>
                <a:cs typeface="Arial" panose="020B0604020202020204" pitchFamily="34" charset="0"/>
              </a:rPr>
              <a:t>Custom modules (</a:t>
            </a:r>
            <a:r>
              <a:rPr lang="en-GB" sz="2400" i="1" dirty="0">
                <a:solidFill>
                  <a:schemeClr val="bg1"/>
                </a:solidFill>
                <a:latin typeface="Arial" panose="020B0604020202020204" pitchFamily="34" charset="0"/>
                <a:cs typeface="Arial" panose="020B0604020202020204" pitchFamily="34" charset="0"/>
              </a:rPr>
              <a:t>/modules/custom</a:t>
            </a:r>
            <a:r>
              <a:rPr lang="en-GB" sz="2400" dirty="0">
                <a:solidFill>
                  <a:schemeClr val="bg1"/>
                </a:solidFill>
                <a:latin typeface="Arial" panose="020B0604020202020204" pitchFamily="34" charset="0"/>
                <a:cs typeface="Arial" panose="020B0604020202020204" pitchFamily="34" charset="0"/>
              </a:rPr>
              <a:t> directory)</a:t>
            </a:r>
          </a:p>
          <a:p>
            <a:pPr marL="698500" lvl="1" indent="-228600">
              <a:spcBef>
                <a:spcPts val="100"/>
              </a:spcBef>
              <a:buFont typeface="BPG Sans GPL&amp;GNU"/>
              <a:buChar char="-"/>
              <a:tabLst>
                <a:tab pos="241300" algn="l"/>
              </a:tabLst>
            </a:pPr>
            <a:endParaRPr lang="en-GB" sz="2400" spc="40" dirty="0">
              <a:solidFill>
                <a:schemeClr val="bg1"/>
              </a:solidFill>
              <a:latin typeface="Arial" panose="020B0604020202020204" pitchFamily="34" charset="0"/>
              <a:cs typeface="Arial" panose="020B0604020202020204" pitchFamily="34" charset="0"/>
            </a:endParaRPr>
          </a:p>
          <a:p>
            <a:pPr marL="241300" indent="-228600">
              <a:spcBef>
                <a:spcPts val="100"/>
              </a:spcBef>
              <a:buFont typeface="BPG Sans GPL&amp;GNU"/>
              <a:buChar char="-"/>
              <a:tabLst>
                <a:tab pos="241300" algn="l"/>
              </a:tabLst>
            </a:pPr>
            <a:r>
              <a:rPr lang="en-GB" sz="2400" dirty="0">
                <a:solidFill>
                  <a:schemeClr val="bg1"/>
                </a:solidFill>
                <a:latin typeface="Arial" panose="020B0604020202020204" pitchFamily="34" charset="0"/>
                <a:cs typeface="Arial" panose="020B0604020202020204" pitchFamily="34" charset="0"/>
              </a:rPr>
              <a:t>You can download additional </a:t>
            </a:r>
            <a:r>
              <a:rPr lang="en-GB" sz="2400" i="1" dirty="0">
                <a:solidFill>
                  <a:schemeClr val="bg1"/>
                </a:solidFill>
                <a:latin typeface="Arial" panose="020B0604020202020204" pitchFamily="34" charset="0"/>
                <a:cs typeface="Arial" panose="020B0604020202020204" pitchFamily="34" charset="0"/>
              </a:rPr>
              <a:t>contributed modules</a:t>
            </a:r>
            <a:r>
              <a:rPr lang="en-GB" sz="2400" dirty="0">
                <a:solidFill>
                  <a:schemeClr val="bg1"/>
                </a:solidFill>
                <a:latin typeface="Arial" panose="020B0604020202020204" pitchFamily="34" charset="0"/>
                <a:cs typeface="Arial" panose="020B0604020202020204" pitchFamily="34" charset="0"/>
              </a:rPr>
              <a:t> from the </a:t>
            </a:r>
            <a:r>
              <a:rPr lang="en-GB" sz="2400" i="1"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Drupal.org</a:t>
            </a:r>
            <a:r>
              <a:rPr lang="en-GB" sz="24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 Module Downloads</a:t>
            </a:r>
            <a:r>
              <a:rPr lang="en-GB" sz="2400" dirty="0">
                <a:solidFill>
                  <a:schemeClr val="bg1"/>
                </a:solidFill>
                <a:latin typeface="Arial" panose="020B0604020202020204" pitchFamily="34" charset="0"/>
                <a:cs typeface="Arial" panose="020B0604020202020204" pitchFamily="34" charset="0"/>
              </a:rPr>
              <a:t> or create your </a:t>
            </a:r>
            <a:r>
              <a:rPr lang="en-GB" sz="2400" i="1" dirty="0">
                <a:solidFill>
                  <a:schemeClr val="bg1"/>
                </a:solidFill>
                <a:latin typeface="Arial" panose="020B0604020202020204" pitchFamily="34" charset="0"/>
                <a:cs typeface="Arial" panose="020B0604020202020204" pitchFamily="34" charset="0"/>
              </a:rPr>
              <a:t>custom modules</a:t>
            </a:r>
            <a:r>
              <a:rPr lang="en-GB" sz="2400" dirty="0">
                <a:solidFill>
                  <a:schemeClr val="bg1"/>
                </a:solidFill>
                <a:latin typeface="Arial" panose="020B0604020202020204" pitchFamily="34" charset="0"/>
                <a:cs typeface="Arial" panose="020B0604020202020204" pitchFamily="34" charset="0"/>
              </a:rPr>
              <a:t>. https://</a:t>
            </a:r>
            <a:r>
              <a:rPr lang="en-GB" sz="2400" dirty="0" err="1">
                <a:solidFill>
                  <a:schemeClr val="bg1"/>
                </a:solidFill>
                <a:latin typeface="Arial" panose="020B0604020202020204" pitchFamily="34" charset="0"/>
                <a:cs typeface="Arial" panose="020B0604020202020204" pitchFamily="34" charset="0"/>
              </a:rPr>
              <a:t>www.drupal.org</a:t>
            </a:r>
            <a:r>
              <a:rPr lang="en-GB" sz="2400" dirty="0">
                <a:solidFill>
                  <a:schemeClr val="bg1"/>
                </a:solidFill>
                <a:latin typeface="Arial" panose="020B0604020202020204" pitchFamily="34" charset="0"/>
                <a:cs typeface="Arial" panose="020B0604020202020204" pitchFamily="34" charset="0"/>
              </a:rPr>
              <a:t>/project/</a:t>
            </a:r>
            <a:r>
              <a:rPr lang="en-GB" sz="2400" dirty="0" err="1">
                <a:solidFill>
                  <a:schemeClr val="bg1"/>
                </a:solidFill>
                <a:latin typeface="Arial" panose="020B0604020202020204" pitchFamily="34" charset="0"/>
                <a:cs typeface="Arial" panose="020B0604020202020204" pitchFamily="34" charset="0"/>
              </a:rPr>
              <a:t>project_module</a:t>
            </a:r>
            <a:endParaRPr lang="en-GB" sz="2400" spc="40" dirty="0">
              <a:solidFill>
                <a:schemeClr val="bg1"/>
              </a:solidFill>
              <a:latin typeface="Arial" panose="020B0604020202020204" pitchFamily="34" charset="0"/>
              <a:cs typeface="Arial" panose="020B0604020202020204" pitchFamily="34" charset="0"/>
            </a:endParaRPr>
          </a:p>
          <a:p>
            <a:pPr marL="241300" indent="-228600">
              <a:lnSpc>
                <a:spcPct val="100000"/>
              </a:lnSpc>
              <a:spcBef>
                <a:spcPts val="100"/>
              </a:spcBef>
              <a:buFont typeface="BPG Sans GPL&amp;GNU"/>
              <a:buChar char="-"/>
              <a:tabLst>
                <a:tab pos="241300" algn="l"/>
              </a:tabLst>
            </a:pPr>
            <a:endParaRPr lang="en-GB" spc="4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2145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7012661" cy="555280"/>
          </a:xfrm>
          <a:prstGeom prst="rect">
            <a:avLst/>
          </a:prstGeom>
        </p:spPr>
        <p:txBody>
          <a:bodyPr vert="horz" wrap="square" lIns="0" tIns="16510" rIns="0" bIns="0" rtlCol="0">
            <a:spAutoFit/>
          </a:bodyPr>
          <a:lstStyle/>
          <a:p>
            <a:pPr marL="12700">
              <a:lnSpc>
                <a:spcPct val="100000"/>
              </a:lnSpc>
              <a:spcBef>
                <a:spcPts val="130"/>
              </a:spcBef>
            </a:pPr>
            <a:r>
              <a:rPr lang="fi-FI" spc="20" dirty="0"/>
              <a:t>Drupal </a:t>
            </a:r>
            <a:r>
              <a:rPr lang="fi-FI" spc="20" dirty="0" err="1"/>
              <a:t>developer</a:t>
            </a:r>
            <a:r>
              <a:rPr lang="fi-FI" spc="20" dirty="0"/>
              <a:t> </a:t>
            </a:r>
            <a:r>
              <a:rPr lang="fi-FI" spc="20" dirty="0" err="1"/>
              <a:t>toolkit</a:t>
            </a:r>
            <a:endParaRPr spc="35" dirty="0"/>
          </a:p>
        </p:txBody>
      </p:sp>
      <p:sp>
        <p:nvSpPr>
          <p:cNvPr id="3" name="object 3"/>
          <p:cNvSpPr txBox="1"/>
          <p:nvPr/>
        </p:nvSpPr>
        <p:spPr>
          <a:xfrm>
            <a:off x="1158239" y="1305052"/>
            <a:ext cx="8152130" cy="3057247"/>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r>
              <a:rPr lang="fi-FI" sz="2400" spc="40" dirty="0" err="1">
                <a:solidFill>
                  <a:srgbClr val="FFFFFF"/>
                </a:solidFill>
                <a:latin typeface="Arial"/>
                <a:cs typeface="Arial"/>
              </a:rPr>
              <a:t>Composer</a:t>
            </a:r>
            <a:endParaRPr lang="fi-FI" sz="2400" spc="40" dirty="0">
              <a:solidFill>
                <a:srgbClr val="FFFFFF"/>
              </a:solidFill>
              <a:latin typeface="Arial"/>
              <a:cs typeface="Arial"/>
            </a:endParaRPr>
          </a:p>
          <a:p>
            <a:pPr marL="698500" lvl="1" indent="-228600">
              <a:spcBef>
                <a:spcPts val="100"/>
              </a:spcBef>
              <a:buFont typeface="BPG Sans GPL&amp;GNU"/>
              <a:buChar char="-"/>
              <a:tabLst>
                <a:tab pos="241300" algn="l"/>
              </a:tabLst>
            </a:pPr>
            <a:r>
              <a:rPr lang="fi-FI" sz="2400" spc="40" dirty="0">
                <a:solidFill>
                  <a:srgbClr val="FFFFFF"/>
                </a:solidFill>
                <a:latin typeface="Arial"/>
                <a:cs typeface="Arial"/>
              </a:rPr>
              <a:t>Basic </a:t>
            </a:r>
            <a:r>
              <a:rPr lang="fi-FI" sz="2400" spc="40" dirty="0" err="1">
                <a:solidFill>
                  <a:srgbClr val="FFFFFF"/>
                </a:solidFill>
                <a:latin typeface="Arial"/>
                <a:cs typeface="Arial"/>
              </a:rPr>
              <a:t>composer</a:t>
            </a:r>
            <a:r>
              <a:rPr lang="fi-FI" sz="2400" spc="40" dirty="0">
                <a:solidFill>
                  <a:srgbClr val="FFFFFF"/>
                </a:solidFill>
                <a:latin typeface="Arial"/>
                <a:cs typeface="Arial"/>
              </a:rPr>
              <a:t> </a:t>
            </a:r>
            <a:r>
              <a:rPr lang="fi-FI" sz="2400" spc="40" dirty="0" err="1">
                <a:solidFill>
                  <a:srgbClr val="FFFFFF"/>
                </a:solidFill>
                <a:latin typeface="Arial"/>
                <a:cs typeface="Arial"/>
              </a:rPr>
              <a:t>commands</a:t>
            </a:r>
            <a:endParaRPr lang="fi-FI" sz="2400" spc="40" dirty="0">
              <a:solidFill>
                <a:srgbClr val="FFFFFF"/>
              </a:solidFill>
              <a:latin typeface="Arial"/>
              <a:cs typeface="Arial"/>
            </a:endParaRPr>
          </a:p>
          <a:p>
            <a:pPr marL="698500" lvl="1" indent="-228600">
              <a:spcBef>
                <a:spcPts val="100"/>
              </a:spcBef>
              <a:buFont typeface="BPG Sans GPL&amp;GNU"/>
              <a:buChar char="-"/>
              <a:tabLst>
                <a:tab pos="241300" algn="l"/>
              </a:tabLst>
            </a:pPr>
            <a:r>
              <a:rPr lang="fi-FI" sz="2400" spc="40" dirty="0" err="1">
                <a:solidFill>
                  <a:srgbClr val="FFFFFF"/>
                </a:solidFill>
                <a:latin typeface="Arial"/>
                <a:cs typeface="Arial"/>
              </a:rPr>
              <a:t>Patching</a:t>
            </a:r>
            <a:r>
              <a:rPr lang="fi-FI" sz="2400" spc="40" dirty="0">
                <a:solidFill>
                  <a:srgbClr val="FFFFFF"/>
                </a:solidFill>
                <a:latin typeface="Arial"/>
                <a:cs typeface="Arial"/>
              </a:rPr>
              <a:t> </a:t>
            </a:r>
            <a:r>
              <a:rPr lang="fi-FI" sz="2400" spc="40" dirty="0" err="1">
                <a:solidFill>
                  <a:srgbClr val="FFFFFF"/>
                </a:solidFill>
                <a:latin typeface="Arial"/>
                <a:cs typeface="Arial"/>
              </a:rPr>
              <a:t>with</a:t>
            </a:r>
            <a:r>
              <a:rPr lang="fi-FI" sz="2400" spc="40" dirty="0">
                <a:solidFill>
                  <a:srgbClr val="FFFFFF"/>
                </a:solidFill>
                <a:latin typeface="Arial"/>
                <a:cs typeface="Arial"/>
              </a:rPr>
              <a:t> </a:t>
            </a:r>
            <a:r>
              <a:rPr lang="fi-FI" sz="2400" spc="40" dirty="0" err="1">
                <a:solidFill>
                  <a:srgbClr val="FFFFFF"/>
                </a:solidFill>
                <a:latin typeface="Arial"/>
                <a:cs typeface="Arial"/>
              </a:rPr>
              <a:t>composer</a:t>
            </a:r>
            <a:endParaRPr lang="fi-FI" sz="2400" spc="40" dirty="0">
              <a:solidFill>
                <a:srgbClr val="FFFFFF"/>
              </a:solidFill>
              <a:latin typeface="Arial"/>
              <a:cs typeface="Arial"/>
            </a:endParaRPr>
          </a:p>
          <a:p>
            <a:pPr marL="241300" indent="-228600">
              <a:spcBef>
                <a:spcPts val="100"/>
              </a:spcBef>
              <a:buFont typeface="BPG Sans GPL&amp;GNU"/>
              <a:buChar char="-"/>
              <a:tabLst>
                <a:tab pos="241300" algn="l"/>
              </a:tabLst>
            </a:pPr>
            <a:r>
              <a:rPr lang="fi-FI" sz="2400" spc="40" dirty="0">
                <a:solidFill>
                  <a:srgbClr val="FFFFFF"/>
                </a:solidFill>
                <a:latin typeface="Arial"/>
                <a:cs typeface="Arial"/>
              </a:rPr>
              <a:t>CLI </a:t>
            </a:r>
            <a:r>
              <a:rPr lang="fi-FI" sz="2400" spc="40" dirty="0" err="1">
                <a:solidFill>
                  <a:srgbClr val="FFFFFF"/>
                </a:solidFill>
                <a:latin typeface="Arial"/>
                <a:cs typeface="Arial"/>
              </a:rPr>
              <a:t>tools</a:t>
            </a:r>
            <a:endParaRPr lang="fi-FI" sz="2400" spc="40" dirty="0">
              <a:solidFill>
                <a:srgbClr val="FFFFFF"/>
              </a:solidFill>
              <a:latin typeface="Arial"/>
              <a:cs typeface="Arial"/>
            </a:endParaRPr>
          </a:p>
          <a:p>
            <a:pPr marL="241300" indent="-228600">
              <a:spcBef>
                <a:spcPts val="100"/>
              </a:spcBef>
              <a:buFont typeface="BPG Sans GPL&amp;GNU"/>
              <a:buChar char="-"/>
              <a:tabLst>
                <a:tab pos="241300" algn="l"/>
              </a:tabLst>
            </a:pPr>
            <a:r>
              <a:rPr lang="fi-FI" sz="2400" spc="40" dirty="0" err="1">
                <a:solidFill>
                  <a:srgbClr val="FFFFFF"/>
                </a:solidFill>
                <a:latin typeface="Arial"/>
                <a:cs typeface="Arial"/>
              </a:rPr>
              <a:t>Development</a:t>
            </a:r>
            <a:r>
              <a:rPr lang="fi-FI" sz="2400" spc="40" dirty="0">
                <a:solidFill>
                  <a:srgbClr val="FFFFFF"/>
                </a:solidFill>
                <a:latin typeface="Arial"/>
                <a:cs typeface="Arial"/>
              </a:rPr>
              <a:t> and </a:t>
            </a:r>
            <a:r>
              <a:rPr lang="fi-FI" sz="2400" spc="40" dirty="0" err="1">
                <a:solidFill>
                  <a:srgbClr val="FFFFFF"/>
                </a:solidFill>
                <a:latin typeface="Arial"/>
                <a:cs typeface="Arial"/>
              </a:rPr>
              <a:t>debug</a:t>
            </a:r>
            <a:endParaRPr lang="fi-FI" sz="2400" spc="40" dirty="0">
              <a:solidFill>
                <a:srgbClr val="FFFFFF"/>
              </a:solidFill>
              <a:latin typeface="Arial"/>
              <a:cs typeface="Arial"/>
            </a:endParaRPr>
          </a:p>
          <a:p>
            <a:pPr marL="241300" indent="-228600">
              <a:spcBef>
                <a:spcPts val="100"/>
              </a:spcBef>
              <a:buFont typeface="BPG Sans GPL&amp;GNU"/>
              <a:buChar char="-"/>
              <a:tabLst>
                <a:tab pos="241300" algn="l"/>
              </a:tabLst>
            </a:pPr>
            <a:r>
              <a:rPr lang="fi-FI" sz="2400" spc="40" dirty="0" err="1">
                <a:solidFill>
                  <a:srgbClr val="FFFFFF"/>
                </a:solidFill>
                <a:latin typeface="Arial"/>
                <a:cs typeface="Arial"/>
              </a:rPr>
              <a:t>Config</a:t>
            </a:r>
            <a:r>
              <a:rPr lang="fi-FI" sz="2400" spc="40" dirty="0">
                <a:solidFill>
                  <a:srgbClr val="FFFFFF"/>
                </a:solidFill>
                <a:latin typeface="Arial"/>
                <a:cs typeface="Arial"/>
              </a:rPr>
              <a:t> management </a:t>
            </a:r>
          </a:p>
          <a:p>
            <a:pPr marL="241300" indent="-228600">
              <a:spcBef>
                <a:spcPts val="100"/>
              </a:spcBef>
              <a:buFont typeface="BPG Sans GPL&amp;GNU"/>
              <a:buChar char="-"/>
              <a:tabLst>
                <a:tab pos="241300" algn="l"/>
              </a:tabLst>
            </a:pPr>
            <a:r>
              <a:rPr lang="fi-FI" sz="2400" spc="40" dirty="0" err="1">
                <a:solidFill>
                  <a:srgbClr val="FFFFFF"/>
                </a:solidFill>
                <a:latin typeface="Arial"/>
                <a:cs typeface="Arial"/>
              </a:rPr>
              <a:t>Other</a:t>
            </a:r>
            <a:r>
              <a:rPr lang="fi-FI" sz="2400" spc="40" dirty="0">
                <a:solidFill>
                  <a:srgbClr val="FFFFFF"/>
                </a:solidFill>
                <a:latin typeface="Arial"/>
                <a:cs typeface="Arial"/>
              </a:rPr>
              <a:t> </a:t>
            </a:r>
            <a:r>
              <a:rPr lang="fi-FI" sz="2400" spc="40" dirty="0" err="1">
                <a:solidFill>
                  <a:srgbClr val="FFFFFF"/>
                </a:solidFill>
                <a:latin typeface="Arial"/>
                <a:cs typeface="Arial"/>
              </a:rPr>
              <a:t>tools</a:t>
            </a:r>
            <a:r>
              <a:rPr lang="fi-FI" sz="2400" spc="40" dirty="0">
                <a:solidFill>
                  <a:srgbClr val="FFFFFF"/>
                </a:solidFill>
                <a:latin typeface="Arial"/>
                <a:cs typeface="Arial"/>
              </a:rPr>
              <a:t>: </a:t>
            </a:r>
            <a:r>
              <a:rPr lang="fi-FI" sz="2400" spc="40" dirty="0" err="1">
                <a:solidFill>
                  <a:srgbClr val="FFFFFF"/>
                </a:solidFill>
                <a:latin typeface="Arial"/>
                <a:cs typeface="Arial"/>
              </a:rPr>
              <a:t>VSCode</a:t>
            </a:r>
            <a:r>
              <a:rPr lang="fi-FI" sz="2400" spc="40" dirty="0">
                <a:solidFill>
                  <a:srgbClr val="FFFFFF"/>
                </a:solidFill>
                <a:latin typeface="Arial"/>
                <a:cs typeface="Arial"/>
              </a:rPr>
              <a:t>, </a:t>
            </a:r>
            <a:r>
              <a:rPr lang="fi-FI" sz="2400" spc="40" dirty="0" err="1">
                <a:solidFill>
                  <a:srgbClr val="FFFFFF"/>
                </a:solidFill>
                <a:latin typeface="Arial"/>
                <a:cs typeface="Arial"/>
              </a:rPr>
              <a:t>PhpStorm</a:t>
            </a:r>
            <a:r>
              <a:rPr lang="fi-FI" sz="2400" spc="40" dirty="0">
                <a:solidFill>
                  <a:srgbClr val="FFFFFF"/>
                </a:solidFill>
                <a:latin typeface="Arial"/>
                <a:cs typeface="Arial"/>
              </a:rPr>
              <a:t>, </a:t>
            </a:r>
            <a:r>
              <a:rPr lang="fi-FI" sz="2400" spc="40" dirty="0" err="1">
                <a:solidFill>
                  <a:srgbClr val="FFFFFF"/>
                </a:solidFill>
                <a:latin typeface="Arial"/>
                <a:cs typeface="Arial"/>
              </a:rPr>
              <a:t>git</a:t>
            </a:r>
            <a:r>
              <a:rPr lang="fi-FI" sz="2400" spc="40" dirty="0">
                <a:solidFill>
                  <a:srgbClr val="FFFFFF"/>
                </a:solidFill>
                <a:latin typeface="Arial"/>
                <a:cs typeface="Arial"/>
              </a:rPr>
              <a:t>, </a:t>
            </a:r>
            <a:r>
              <a:rPr lang="fi-FI" sz="2400" spc="40" dirty="0" err="1">
                <a:solidFill>
                  <a:srgbClr val="FFFFFF"/>
                </a:solidFill>
                <a:latin typeface="Arial"/>
                <a:cs typeface="Arial"/>
              </a:rPr>
              <a:t>Drush</a:t>
            </a:r>
            <a:r>
              <a:rPr lang="fi-FI" sz="2400" spc="40" dirty="0">
                <a:solidFill>
                  <a:srgbClr val="FFFFFF"/>
                </a:solidFill>
                <a:latin typeface="Arial"/>
                <a:cs typeface="Arial"/>
              </a:rPr>
              <a:t>, </a:t>
            </a:r>
            <a:r>
              <a:rPr lang="fi-FI" sz="2400" spc="40" dirty="0" err="1">
                <a:solidFill>
                  <a:srgbClr val="FFFFFF"/>
                </a:solidFill>
                <a:latin typeface="Arial"/>
                <a:cs typeface="Arial"/>
              </a:rPr>
              <a:t>Devel</a:t>
            </a:r>
            <a:endParaRPr lang="fi-FI" sz="2400" spc="40" dirty="0">
              <a:solidFill>
                <a:srgbClr val="FFFFFF"/>
              </a:solidFill>
              <a:latin typeface="Arial"/>
              <a:cs typeface="Arial"/>
            </a:endParaRPr>
          </a:p>
          <a:p>
            <a:pPr marL="469900" lvl="1">
              <a:spcBef>
                <a:spcPts val="100"/>
              </a:spcBef>
              <a:tabLst>
                <a:tab pos="241300" algn="l"/>
              </a:tabLst>
            </a:pPr>
            <a:endParaRPr lang="fi-FI" sz="2400" spc="40" dirty="0">
              <a:solidFill>
                <a:srgbClr val="FFFFFF"/>
              </a:solidFill>
              <a:latin typeface="Arial"/>
              <a:cs typeface="Arial"/>
            </a:endParaRPr>
          </a:p>
        </p:txBody>
      </p:sp>
    </p:spTree>
    <p:extLst>
      <p:ext uri="{BB962C8B-B14F-4D97-AF65-F5344CB8AC3E}">
        <p14:creationId xmlns:p14="http://schemas.microsoft.com/office/powerpoint/2010/main" val="2081247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5400" y="228600"/>
            <a:ext cx="7012661" cy="555280"/>
          </a:xfrm>
          <a:prstGeom prst="rect">
            <a:avLst/>
          </a:prstGeom>
        </p:spPr>
        <p:txBody>
          <a:bodyPr vert="horz" wrap="square" lIns="0" tIns="16510" rIns="0" bIns="0" rtlCol="0">
            <a:spAutoFit/>
          </a:bodyPr>
          <a:lstStyle/>
          <a:p>
            <a:pPr marL="12700">
              <a:lnSpc>
                <a:spcPct val="100000"/>
              </a:lnSpc>
              <a:spcBef>
                <a:spcPts val="130"/>
              </a:spcBef>
            </a:pPr>
            <a:r>
              <a:rPr lang="fi-FI" spc="20" dirty="0" err="1"/>
              <a:t>Composer</a:t>
            </a:r>
            <a:endParaRPr spc="35" dirty="0"/>
          </a:p>
        </p:txBody>
      </p:sp>
      <p:sp>
        <p:nvSpPr>
          <p:cNvPr id="3" name="object 3"/>
          <p:cNvSpPr txBox="1"/>
          <p:nvPr/>
        </p:nvSpPr>
        <p:spPr>
          <a:xfrm>
            <a:off x="1158238" y="1305052"/>
            <a:ext cx="10805161" cy="4126771"/>
          </a:xfrm>
          <a:prstGeom prst="rect">
            <a:avLst/>
          </a:prstGeom>
        </p:spPr>
        <p:txBody>
          <a:bodyPr vert="horz" wrap="square" lIns="0" tIns="12700" rIns="0" bIns="0" rtlCol="0">
            <a:spAutoFit/>
          </a:bodyPr>
          <a:lstStyle/>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Composer is an application-level package manager for PHP. It keeps track of the versions and dependencies of your core drupal, modules, themes and libraries. </a:t>
            </a:r>
          </a:p>
          <a:p>
            <a:pPr marL="355600" indent="-34290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Composer was added in drupal 8 and is mandatory. Make sure you have it installed globally on your machine. </a:t>
            </a:r>
          </a:p>
          <a:p>
            <a:pPr marL="355600" indent="-34290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Make sure you have composer installed, go to your terminal and type: </a:t>
            </a:r>
          </a:p>
          <a:p>
            <a:pPr marL="469900" lvl="1">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brew info composer</a:t>
            </a:r>
          </a:p>
          <a:p>
            <a:pPr marL="469900" lvl="1">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composer create-project drupal/recommended-project</a:t>
            </a:r>
            <a:r>
              <a:rPr lang="en-GB" sz="2400" dirty="0">
                <a:latin typeface="Arial" panose="020B0604020202020204" pitchFamily="34" charset="0"/>
                <a:cs typeface="Arial" panose="020B0604020202020204" pitchFamily="34" charset="0"/>
              </a:rPr>
              <a:t> </a:t>
            </a:r>
            <a:r>
              <a:rPr lang="en-GB" sz="2400" dirty="0">
                <a:solidFill>
                  <a:schemeClr val="bg1"/>
                </a:solidFill>
                <a:latin typeface="Arial" panose="020B0604020202020204" pitchFamily="34" charset="0"/>
                <a:cs typeface="Arial" panose="020B0604020202020204" pitchFamily="34" charset="0"/>
              </a:rPr>
              <a:t>:9 </a:t>
            </a:r>
            <a:r>
              <a:rPr lang="en-GB" sz="2400" dirty="0" err="1">
                <a:solidFill>
                  <a:schemeClr val="bg1"/>
                </a:solidFill>
                <a:latin typeface="Arial" panose="020B0604020202020204" pitchFamily="34" charset="0"/>
                <a:cs typeface="Arial" panose="020B0604020202020204" pitchFamily="34" charset="0"/>
              </a:rPr>
              <a:t>drupal_course</a:t>
            </a:r>
            <a:r>
              <a:rPr lang="en-GB" sz="2400" dirty="0">
                <a:solidFill>
                  <a:schemeClr val="bg1"/>
                </a:solidFill>
                <a:latin typeface="Arial" panose="020B0604020202020204" pitchFamily="34" charset="0"/>
                <a:cs typeface="Arial" panose="020B0604020202020204" pitchFamily="34" charset="0"/>
              </a:rPr>
              <a:t> </a:t>
            </a:r>
          </a:p>
          <a:p>
            <a:r>
              <a:rPr lang="en-GB" sz="2400" dirty="0">
                <a:solidFill>
                  <a:schemeClr val="bg1"/>
                </a:solidFill>
                <a:latin typeface="Arial" panose="020B0604020202020204" pitchFamily="34" charset="0"/>
                <a:cs typeface="Arial" panose="020B0604020202020204" pitchFamily="34" charset="0"/>
              </a:rPr>
              <a:t>-     After this, run </a:t>
            </a:r>
          </a:p>
          <a:p>
            <a:r>
              <a:rPr lang="en-GB" sz="2400" dirty="0">
                <a:solidFill>
                  <a:schemeClr val="bg1"/>
                </a:solidFill>
                <a:latin typeface="Arial" panose="020B0604020202020204" pitchFamily="34" charset="0"/>
                <a:cs typeface="Arial" panose="020B0604020202020204" pitchFamily="34" charset="0"/>
              </a:rPr>
              <a:t>         composer update </a:t>
            </a:r>
          </a:p>
          <a:p>
            <a:r>
              <a:rPr lang="en-GB" sz="2400" dirty="0">
                <a:solidFill>
                  <a:schemeClr val="bg1"/>
                </a:solidFill>
                <a:latin typeface="Arial" panose="020B0604020202020204" pitchFamily="34" charset="0"/>
                <a:cs typeface="Arial" panose="020B0604020202020204" pitchFamily="34" charset="0"/>
              </a:rPr>
              <a:t>       to make sure you have the latest packages available. </a:t>
            </a:r>
          </a:p>
        </p:txBody>
      </p:sp>
    </p:spTree>
    <p:extLst>
      <p:ext uri="{BB962C8B-B14F-4D97-AF65-F5344CB8AC3E}">
        <p14:creationId xmlns:p14="http://schemas.microsoft.com/office/powerpoint/2010/main" val="3059712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5400" y="228600"/>
            <a:ext cx="7012661" cy="555280"/>
          </a:xfrm>
          <a:prstGeom prst="rect">
            <a:avLst/>
          </a:prstGeom>
        </p:spPr>
        <p:txBody>
          <a:bodyPr vert="horz" wrap="square" lIns="0" tIns="16510" rIns="0" bIns="0" rtlCol="0">
            <a:spAutoFit/>
          </a:bodyPr>
          <a:lstStyle/>
          <a:p>
            <a:pPr marL="12700">
              <a:lnSpc>
                <a:spcPct val="100000"/>
              </a:lnSpc>
              <a:spcBef>
                <a:spcPts val="130"/>
              </a:spcBef>
            </a:pPr>
            <a:r>
              <a:rPr lang="fi-FI" spc="20" dirty="0"/>
              <a:t>CLI </a:t>
            </a:r>
            <a:r>
              <a:rPr lang="fi-FI" spc="20" dirty="0" err="1"/>
              <a:t>tools</a:t>
            </a:r>
            <a:endParaRPr spc="35" dirty="0"/>
          </a:p>
        </p:txBody>
      </p:sp>
      <p:sp>
        <p:nvSpPr>
          <p:cNvPr id="3" name="object 3"/>
          <p:cNvSpPr txBox="1"/>
          <p:nvPr/>
        </p:nvSpPr>
        <p:spPr>
          <a:xfrm>
            <a:off x="1158238" y="1305052"/>
            <a:ext cx="10728961" cy="3336811"/>
          </a:xfrm>
          <a:prstGeom prst="rect">
            <a:avLst/>
          </a:prstGeom>
        </p:spPr>
        <p:txBody>
          <a:bodyPr vert="horz" wrap="square" lIns="0" tIns="12700" rIns="0" bIns="0" rtlCol="0">
            <a:spAutoFit/>
          </a:bodyPr>
          <a:lstStyle/>
          <a:p>
            <a:pPr marL="285750" indent="-285750">
              <a:buFontTx/>
              <a:buChar char="-"/>
            </a:pPr>
            <a:r>
              <a:rPr lang="en-GB" sz="2400" dirty="0" err="1">
                <a:solidFill>
                  <a:schemeClr val="bg1"/>
                </a:solidFill>
                <a:latin typeface="Arial" panose="020B0604020202020204" pitchFamily="34" charset="0"/>
                <a:cs typeface="Arial" panose="020B0604020202020204" pitchFamily="34" charset="0"/>
              </a:rPr>
              <a:t>Drush</a:t>
            </a:r>
            <a:r>
              <a:rPr lang="en-GB" sz="2400" dirty="0">
                <a:solidFill>
                  <a:schemeClr val="bg1"/>
                </a:solidFill>
                <a:latin typeface="Arial" panose="020B0604020202020204" pitchFamily="34" charset="0"/>
                <a:cs typeface="Arial" panose="020B0604020202020204" pitchFamily="34" charset="0"/>
              </a:rPr>
              <a:t> is a command line shell and Unix scripting interface for Drupal. It is the most used cli, and although there is a second and similar one, called drupal console, </a:t>
            </a:r>
            <a:r>
              <a:rPr lang="en-GB" sz="2400" dirty="0" err="1">
                <a:solidFill>
                  <a:schemeClr val="bg1"/>
                </a:solidFill>
                <a:latin typeface="Arial" panose="020B0604020202020204" pitchFamily="34" charset="0"/>
                <a:cs typeface="Arial" panose="020B0604020202020204" pitchFamily="34" charset="0"/>
              </a:rPr>
              <a:t>drush</a:t>
            </a:r>
            <a:r>
              <a:rPr lang="en-GB" sz="2400" dirty="0">
                <a:solidFill>
                  <a:schemeClr val="bg1"/>
                </a:solidFill>
                <a:latin typeface="Arial" panose="020B0604020202020204" pitchFamily="34" charset="0"/>
                <a:cs typeface="Arial" panose="020B0604020202020204" pitchFamily="34" charset="0"/>
              </a:rPr>
              <a:t> is the most popular by far. </a:t>
            </a:r>
          </a:p>
          <a:p>
            <a:pPr marL="285750" indent="-285750">
              <a:buFontTx/>
              <a:buChar char="-"/>
            </a:pPr>
            <a:endParaRPr lang="en-GB" sz="2400" dirty="0">
              <a:solidFill>
                <a:schemeClr val="bg1"/>
              </a:solidFill>
              <a:latin typeface="Arial" panose="020B0604020202020204" pitchFamily="34" charset="0"/>
              <a:cs typeface="Arial" panose="020B0604020202020204" pitchFamily="34" charset="0"/>
            </a:endParaRPr>
          </a:p>
          <a:p>
            <a:pPr marL="285750" indent="-285750">
              <a:buFontTx/>
              <a:buChar char="-"/>
            </a:pPr>
            <a:r>
              <a:rPr lang="en-GB" sz="2400" dirty="0">
                <a:solidFill>
                  <a:schemeClr val="bg1"/>
                </a:solidFill>
                <a:latin typeface="Arial" panose="020B0604020202020204" pitchFamily="34" charset="0"/>
                <a:cs typeface="Arial" panose="020B0604020202020204" pitchFamily="34" charset="0"/>
              </a:rPr>
              <a:t>You can start by adding </a:t>
            </a:r>
            <a:r>
              <a:rPr lang="en-GB" sz="2400" dirty="0" err="1">
                <a:solidFill>
                  <a:schemeClr val="bg1"/>
                </a:solidFill>
                <a:latin typeface="Arial" panose="020B0604020202020204" pitchFamily="34" charset="0"/>
                <a:cs typeface="Arial" panose="020B0604020202020204" pitchFamily="34" charset="0"/>
              </a:rPr>
              <a:t>drush</a:t>
            </a:r>
            <a:r>
              <a:rPr lang="en-GB" sz="2400" dirty="0">
                <a:solidFill>
                  <a:schemeClr val="bg1"/>
                </a:solidFill>
                <a:latin typeface="Arial" panose="020B0604020202020204" pitchFamily="34" charset="0"/>
                <a:cs typeface="Arial" panose="020B0604020202020204" pitchFamily="34" charset="0"/>
              </a:rPr>
              <a:t> as a dependency in our </a:t>
            </a:r>
            <a:r>
              <a:rPr lang="en-GB" sz="2400" b="1" dirty="0" err="1">
                <a:solidFill>
                  <a:schemeClr val="bg1"/>
                </a:solidFill>
                <a:latin typeface="Arial" panose="020B0604020202020204" pitchFamily="34" charset="0"/>
                <a:cs typeface="Arial" panose="020B0604020202020204" pitchFamily="34" charset="0"/>
              </a:rPr>
              <a:t>composer.json</a:t>
            </a:r>
            <a:r>
              <a:rPr lang="en-GB" sz="2400" b="1" dirty="0">
                <a:solidFill>
                  <a:schemeClr val="bg1"/>
                </a:solidFill>
                <a:latin typeface="Arial" panose="020B0604020202020204" pitchFamily="34" charset="0"/>
                <a:cs typeface="Arial" panose="020B0604020202020204" pitchFamily="34" charset="0"/>
              </a:rPr>
              <a:t> </a:t>
            </a:r>
            <a:r>
              <a:rPr lang="en-GB" sz="2400" dirty="0">
                <a:solidFill>
                  <a:schemeClr val="bg1"/>
                </a:solidFill>
                <a:latin typeface="Arial" panose="020B0604020202020204" pitchFamily="34" charset="0"/>
                <a:cs typeface="Arial" panose="020B0604020202020204" pitchFamily="34" charset="0"/>
              </a:rPr>
              <a:t>by requiring the package: </a:t>
            </a:r>
          </a:p>
          <a:p>
            <a:r>
              <a:rPr lang="en-GB" sz="2400" dirty="0">
                <a:solidFill>
                  <a:schemeClr val="bg1"/>
                </a:solidFill>
                <a:latin typeface="Arial" panose="020B0604020202020204" pitchFamily="34" charset="0"/>
                <a:cs typeface="Arial" panose="020B0604020202020204" pitchFamily="34" charset="0"/>
              </a:rPr>
              <a:t>	composer require </a:t>
            </a:r>
            <a:r>
              <a:rPr lang="en-GB" sz="2400" dirty="0" err="1">
                <a:solidFill>
                  <a:schemeClr val="bg1"/>
                </a:solidFill>
                <a:latin typeface="Arial" panose="020B0604020202020204" pitchFamily="34" charset="0"/>
                <a:cs typeface="Arial" panose="020B0604020202020204" pitchFamily="34" charset="0"/>
              </a:rPr>
              <a:t>drush</a:t>
            </a:r>
            <a:r>
              <a:rPr lang="en-GB" sz="2400" dirty="0">
                <a:solidFill>
                  <a:schemeClr val="bg1"/>
                </a:solidFill>
                <a:latin typeface="Arial" panose="020B0604020202020204" pitchFamily="34" charset="0"/>
                <a:cs typeface="Arial" panose="020B0604020202020204" pitchFamily="34" charset="0"/>
              </a:rPr>
              <a:t>/</a:t>
            </a:r>
            <a:r>
              <a:rPr lang="en-GB" sz="2400" dirty="0" err="1">
                <a:solidFill>
                  <a:schemeClr val="bg1"/>
                </a:solidFill>
                <a:latin typeface="Arial" panose="020B0604020202020204" pitchFamily="34" charset="0"/>
                <a:cs typeface="Arial" panose="020B0604020202020204" pitchFamily="34" charset="0"/>
              </a:rPr>
              <a:t>drush</a:t>
            </a:r>
            <a:endParaRPr lang="en-GB" sz="2400" dirty="0">
              <a:solidFill>
                <a:schemeClr val="bg1"/>
              </a:solidFill>
              <a:latin typeface="Arial" panose="020B0604020202020204" pitchFamily="34" charset="0"/>
              <a:cs typeface="Arial" panose="020B0604020202020204" pitchFamily="34" charset="0"/>
            </a:endParaRPr>
          </a:p>
          <a:p>
            <a:endParaRPr lang="en-GB" sz="2400" dirty="0">
              <a:solidFill>
                <a:schemeClr val="bg1"/>
              </a:solidFill>
              <a:latin typeface="Arial" panose="020B0604020202020204" pitchFamily="34" charset="0"/>
              <a:cs typeface="Arial" panose="020B0604020202020204" pitchFamily="34" charset="0"/>
            </a:endParaRPr>
          </a:p>
          <a:p>
            <a:pPr marL="285750" indent="-285750">
              <a:buFontTx/>
              <a:buChar char="-"/>
            </a:pPr>
            <a:endParaRPr lang="en-GB"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8078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How to install Drupal on your computer?</a:t>
            </a:r>
            <a:endParaRPr spc="35" dirty="0"/>
          </a:p>
        </p:txBody>
      </p:sp>
      <p:sp>
        <p:nvSpPr>
          <p:cNvPr id="4" name="object 3">
            <a:extLst>
              <a:ext uri="{FF2B5EF4-FFF2-40B4-BE49-F238E27FC236}">
                <a16:creationId xmlns:a16="http://schemas.microsoft.com/office/drawing/2014/main" id="{064C5F1C-4716-EA4F-A3C8-F4B780EF35D3}"/>
              </a:ext>
            </a:extLst>
          </p:cNvPr>
          <p:cNvSpPr txBox="1"/>
          <p:nvPr/>
        </p:nvSpPr>
        <p:spPr>
          <a:xfrm>
            <a:off x="1158238" y="1305052"/>
            <a:ext cx="10119361" cy="4929555"/>
          </a:xfrm>
          <a:prstGeom prst="rect">
            <a:avLst/>
          </a:prstGeom>
        </p:spPr>
        <p:txBody>
          <a:bodyPr vert="horz" wrap="square" lIns="0" tIns="12700" rIns="0" bIns="0" rtlCol="0">
            <a:spAutoFit/>
          </a:bodyPr>
          <a:lstStyle/>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System requirements:</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PHP 7.3+</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Web server, e.g. Apache / Nginx</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Database: MySQL, MariaDB, SQLite, PostgreSQL</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Web interface to administer database </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You need to create a development environment that mimics the production server</a:t>
            </a:r>
          </a:p>
          <a:p>
            <a:pPr marL="298450" indent="-28575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Do you know the difference between the </a:t>
            </a:r>
            <a:r>
              <a:rPr lang="en-GB" sz="2400" u="sng" dirty="0">
                <a:solidFill>
                  <a:schemeClr val="bg1"/>
                </a:solidFill>
                <a:latin typeface="Arial" panose="020B0604020202020204" pitchFamily="34" charset="0"/>
                <a:cs typeface="Arial" panose="020B0604020202020204" pitchFamily="34" charset="0"/>
              </a:rPr>
              <a:t>development environment </a:t>
            </a:r>
            <a:r>
              <a:rPr lang="en-GB" sz="2400" dirty="0">
                <a:solidFill>
                  <a:schemeClr val="bg1"/>
                </a:solidFill>
                <a:latin typeface="Arial" panose="020B0604020202020204" pitchFamily="34" charset="0"/>
                <a:cs typeface="Arial" panose="020B0604020202020204" pitchFamily="34" charset="0"/>
              </a:rPr>
              <a:t>and the </a:t>
            </a:r>
            <a:r>
              <a:rPr lang="en-GB" sz="2400" u="sng" dirty="0">
                <a:solidFill>
                  <a:schemeClr val="bg1"/>
                </a:solidFill>
                <a:latin typeface="Arial" panose="020B0604020202020204" pitchFamily="34" charset="0"/>
                <a:cs typeface="Arial" panose="020B0604020202020204" pitchFamily="34" charset="0"/>
              </a:rPr>
              <a:t>production environment</a:t>
            </a:r>
            <a:r>
              <a:rPr lang="en-GB" sz="2400" dirty="0">
                <a:solidFill>
                  <a:schemeClr val="bg1"/>
                </a:solidFill>
                <a:latin typeface="Arial" panose="020B0604020202020204" pitchFamily="34" charset="0"/>
                <a:cs typeface="Arial" panose="020B0604020202020204" pitchFamily="34" charset="0"/>
              </a:rPr>
              <a:t>?</a:t>
            </a:r>
          </a:p>
          <a:p>
            <a:pPr marL="298450" indent="-28575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endParaRPr lang="fi-FI" sz="2400" spc="4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7380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10439400" cy="1663276"/>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Why do we need to install Drupal on your local computer?</a:t>
            </a:r>
            <a:br>
              <a:rPr lang="en-FI" sz="3600" dirty="0">
                <a:latin typeface="Arial" panose="020B0604020202020204" pitchFamily="34" charset="0"/>
                <a:cs typeface="Arial" panose="020B0604020202020204" pitchFamily="34" charset="0"/>
              </a:rPr>
            </a:br>
            <a:endParaRPr spc="35" dirty="0"/>
          </a:p>
        </p:txBody>
      </p:sp>
      <p:sp>
        <p:nvSpPr>
          <p:cNvPr id="4" name="object 3">
            <a:extLst>
              <a:ext uri="{FF2B5EF4-FFF2-40B4-BE49-F238E27FC236}">
                <a16:creationId xmlns:a16="http://schemas.microsoft.com/office/drawing/2014/main" id="{064C5F1C-4716-EA4F-A3C8-F4B780EF35D3}"/>
              </a:ext>
            </a:extLst>
          </p:cNvPr>
          <p:cNvSpPr txBox="1"/>
          <p:nvPr/>
        </p:nvSpPr>
        <p:spPr>
          <a:xfrm>
            <a:off x="1143000" y="1676400"/>
            <a:ext cx="9745981" cy="2662267"/>
          </a:xfrm>
          <a:prstGeom prst="rect">
            <a:avLst/>
          </a:prstGeom>
        </p:spPr>
        <p:txBody>
          <a:bodyPr vert="horz" wrap="square" lIns="0" tIns="12700" rIns="0" bIns="0" rtlCol="0">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Local development environment is needed because it allows us to</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To do development</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Free of cost (compared to cloud server where you have to pay)</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And testing on local machine </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Without concerns of losing the internet </a:t>
            </a:r>
          </a:p>
          <a:p>
            <a:pPr marL="298450" indent="-28575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endParaRPr lang="fi-FI" sz="2400" spc="4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53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direct download</a:t>
            </a:r>
            <a:endParaRPr spc="35" dirty="0"/>
          </a:p>
        </p:txBody>
      </p:sp>
      <p:sp>
        <p:nvSpPr>
          <p:cNvPr id="4" name="object 3">
            <a:extLst>
              <a:ext uri="{FF2B5EF4-FFF2-40B4-BE49-F238E27FC236}">
                <a16:creationId xmlns:a16="http://schemas.microsoft.com/office/drawing/2014/main" id="{064C5F1C-4716-EA4F-A3C8-F4B780EF35D3}"/>
              </a:ext>
            </a:extLst>
          </p:cNvPr>
          <p:cNvSpPr txBox="1"/>
          <p:nvPr/>
        </p:nvSpPr>
        <p:spPr>
          <a:xfrm>
            <a:off x="1143000" y="1676400"/>
            <a:ext cx="9745981" cy="3044423"/>
          </a:xfrm>
          <a:prstGeom prst="rect">
            <a:avLst/>
          </a:prstGeom>
        </p:spPr>
        <p:txBody>
          <a:bodyPr vert="horz" wrap="square" lIns="0" tIns="12700" rIns="0" bIns="0" rtlCol="0">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Direct download</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Simply visiting official drupal website and downloading </a:t>
            </a:r>
            <a:r>
              <a:rPr lang="en-GB" sz="2400" dirty="0" err="1">
                <a:solidFill>
                  <a:schemeClr val="bg1"/>
                </a:solidFill>
                <a:latin typeface="Arial" panose="020B0604020202020204" pitchFamily="34" charset="0"/>
                <a:cs typeface="Arial" panose="020B0604020202020204" pitchFamily="34" charset="0"/>
              </a:rPr>
              <a:t>tar.gz</a:t>
            </a:r>
            <a:r>
              <a:rPr lang="en-GB" sz="2400" dirty="0">
                <a:solidFill>
                  <a:schemeClr val="bg1"/>
                </a:solidFill>
                <a:latin typeface="Arial" panose="020B0604020202020204" pitchFamily="34" charset="0"/>
                <a:cs typeface="Arial" panose="020B0604020202020204" pitchFamily="34" charset="0"/>
              </a:rPr>
              <a:t> file</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Link: https://</a:t>
            </a:r>
            <a:r>
              <a:rPr lang="en-GB" sz="2400" dirty="0" err="1">
                <a:solidFill>
                  <a:schemeClr val="bg1"/>
                </a:solidFill>
                <a:latin typeface="Arial" panose="020B0604020202020204" pitchFamily="34" charset="0"/>
                <a:cs typeface="Arial" panose="020B0604020202020204" pitchFamily="34" charset="0"/>
              </a:rPr>
              <a:t>www.drupal.org</a:t>
            </a:r>
            <a:r>
              <a:rPr lang="en-GB" sz="2400" dirty="0">
                <a:solidFill>
                  <a:schemeClr val="bg1"/>
                </a:solidFill>
                <a:latin typeface="Arial" panose="020B0604020202020204" pitchFamily="34" charset="0"/>
                <a:cs typeface="Arial" panose="020B0604020202020204" pitchFamily="34" charset="0"/>
              </a:rPr>
              <a:t>/project/drupal/releases/9.4.5</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You get only the drupal core (without database, </a:t>
            </a:r>
            <a:r>
              <a:rPr lang="en-GB" sz="2400" dirty="0" err="1">
                <a:solidFill>
                  <a:schemeClr val="bg1"/>
                </a:solidFill>
                <a:latin typeface="Arial" panose="020B0604020202020204" pitchFamily="34" charset="0"/>
                <a:cs typeface="Arial" panose="020B0604020202020204" pitchFamily="34" charset="0"/>
              </a:rPr>
              <a:t>db</a:t>
            </a:r>
            <a:r>
              <a:rPr lang="en-GB" sz="2400" dirty="0">
                <a:solidFill>
                  <a:schemeClr val="bg1"/>
                </a:solidFill>
                <a:latin typeface="Arial" panose="020B0604020202020204" pitchFamily="34" charset="0"/>
                <a:cs typeface="Arial" panose="020B0604020202020204" pitchFamily="34" charset="0"/>
              </a:rPr>
              <a:t> admin tool etc)</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r>
              <a:rPr lang="fi-FI" sz="2400" spc="40" dirty="0">
                <a:solidFill>
                  <a:srgbClr val="FFFFFF"/>
                </a:solidFill>
                <a:latin typeface="Arial" panose="020B0604020202020204" pitchFamily="34" charset="0"/>
                <a:cs typeface="Arial" panose="020B0604020202020204" pitchFamily="34" charset="0"/>
              </a:rPr>
              <a:t>   + </a:t>
            </a:r>
            <a:r>
              <a:rPr lang="fi-FI" sz="2400" spc="40" dirty="0" err="1">
                <a:solidFill>
                  <a:srgbClr val="FFFFFF"/>
                </a:solidFill>
                <a:latin typeface="Arial" panose="020B0604020202020204" pitchFamily="34" charset="0"/>
                <a:cs typeface="Arial" panose="020B0604020202020204" pitchFamily="34" charset="0"/>
              </a:rPr>
              <a:t>You</a:t>
            </a:r>
            <a:r>
              <a:rPr lang="fi-FI" sz="2400" spc="40" dirty="0">
                <a:solidFill>
                  <a:srgbClr val="FFFFFF"/>
                </a:solidFill>
                <a:latin typeface="Arial" panose="020B0604020202020204" pitchFamily="34" charset="0"/>
                <a:cs typeface="Arial" panose="020B0604020202020204" pitchFamily="34" charset="0"/>
              </a:rPr>
              <a:t> </a:t>
            </a:r>
            <a:r>
              <a:rPr lang="fi-FI" sz="2400" spc="40" dirty="0" err="1">
                <a:solidFill>
                  <a:srgbClr val="FFFFFF"/>
                </a:solidFill>
                <a:latin typeface="Arial" panose="020B0604020202020204" pitchFamily="34" charset="0"/>
                <a:cs typeface="Arial" panose="020B0604020202020204" pitchFamily="34" charset="0"/>
              </a:rPr>
              <a:t>can</a:t>
            </a:r>
            <a:r>
              <a:rPr lang="fi-FI" sz="2400" spc="40" dirty="0">
                <a:solidFill>
                  <a:srgbClr val="FFFFFF"/>
                </a:solidFill>
                <a:latin typeface="Arial" panose="020B0604020202020204" pitchFamily="34" charset="0"/>
                <a:cs typeface="Arial" panose="020B0604020202020204" pitchFamily="34" charset="0"/>
              </a:rPr>
              <a:t> </a:t>
            </a:r>
            <a:r>
              <a:rPr lang="fi-FI" sz="2400" spc="40" dirty="0" err="1">
                <a:solidFill>
                  <a:srgbClr val="FFFFFF"/>
                </a:solidFill>
                <a:latin typeface="Arial" panose="020B0604020202020204" pitchFamily="34" charset="0"/>
                <a:cs typeface="Arial" panose="020B0604020202020204" pitchFamily="34" charset="0"/>
              </a:rPr>
              <a:t>use</a:t>
            </a:r>
            <a:r>
              <a:rPr lang="fi-FI" sz="2400" spc="40" dirty="0">
                <a:solidFill>
                  <a:srgbClr val="FFFFFF"/>
                </a:solidFill>
                <a:latin typeface="Arial" panose="020B0604020202020204" pitchFamily="34" charset="0"/>
                <a:cs typeface="Arial" panose="020B0604020202020204" pitchFamily="34" charset="0"/>
              </a:rPr>
              <a:t> </a:t>
            </a:r>
            <a:r>
              <a:rPr lang="fi-FI" sz="2400" spc="40" dirty="0" err="1">
                <a:solidFill>
                  <a:srgbClr val="FFFFFF"/>
                </a:solidFill>
                <a:latin typeface="Arial" panose="020B0604020202020204" pitchFamily="34" charset="0"/>
                <a:cs typeface="Arial" panose="020B0604020202020204" pitchFamily="34" charset="0"/>
              </a:rPr>
              <a:t>composer</a:t>
            </a:r>
            <a:r>
              <a:rPr lang="fi-FI" sz="2400" spc="40" dirty="0">
                <a:solidFill>
                  <a:srgbClr val="FFFFFF"/>
                </a:solidFill>
                <a:latin typeface="Arial" panose="020B0604020202020204" pitchFamily="34" charset="0"/>
                <a:cs typeface="Arial" panose="020B0604020202020204" pitchFamily="34" charset="0"/>
              </a:rPr>
              <a:t> </a:t>
            </a:r>
            <a:r>
              <a:rPr lang="fi-FI" sz="2400" spc="40" dirty="0" err="1">
                <a:solidFill>
                  <a:srgbClr val="FFFFFF"/>
                </a:solidFill>
                <a:latin typeface="Arial" panose="020B0604020202020204" pitchFamily="34" charset="0"/>
                <a:cs typeface="Arial" panose="020B0604020202020204" pitchFamily="34" charset="0"/>
              </a:rPr>
              <a:t>commands</a:t>
            </a:r>
            <a:r>
              <a:rPr lang="fi-FI" sz="2400" spc="40" dirty="0">
                <a:solidFill>
                  <a:srgbClr val="FFFFFF"/>
                </a:solidFill>
                <a:latin typeface="Arial" panose="020B0604020202020204" pitchFamily="34" charset="0"/>
                <a:cs typeface="Arial" panose="020B0604020202020204" pitchFamily="34" charset="0"/>
              </a:rPr>
              <a:t> </a:t>
            </a:r>
            <a:r>
              <a:rPr lang="fi-FI" sz="2400" spc="40" dirty="0" err="1">
                <a:solidFill>
                  <a:srgbClr val="FFFFFF"/>
                </a:solidFill>
                <a:latin typeface="Arial" panose="020B0604020202020204" pitchFamily="34" charset="0"/>
                <a:cs typeface="Arial" panose="020B0604020202020204" pitchFamily="34" charset="0"/>
              </a:rPr>
              <a:t>later</a:t>
            </a:r>
            <a:endParaRPr lang="fi-FI" sz="2400" spc="4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4692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using cloud hosted solution</a:t>
            </a:r>
            <a:endParaRPr spc="35" dirty="0"/>
          </a:p>
        </p:txBody>
      </p:sp>
      <p:pic>
        <p:nvPicPr>
          <p:cNvPr id="5" name="Picture 4" descr="Graphical user interface, text, application, website&#10;&#10;Description automatically generated">
            <a:extLst>
              <a:ext uri="{FF2B5EF4-FFF2-40B4-BE49-F238E27FC236}">
                <a16:creationId xmlns:a16="http://schemas.microsoft.com/office/drawing/2014/main" id="{5E3A2E20-37A6-8DF5-3C9F-3D5D6BFEF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256745"/>
            <a:ext cx="10803126" cy="4458255"/>
          </a:xfrm>
          <a:prstGeom prst="rect">
            <a:avLst/>
          </a:prstGeom>
        </p:spPr>
      </p:pic>
      <p:sp>
        <p:nvSpPr>
          <p:cNvPr id="9" name="TextBox 8">
            <a:extLst>
              <a:ext uri="{FF2B5EF4-FFF2-40B4-BE49-F238E27FC236}">
                <a16:creationId xmlns:a16="http://schemas.microsoft.com/office/drawing/2014/main" id="{0048E6D7-429E-6F80-DBB4-69D7F3A374BF}"/>
              </a:ext>
            </a:extLst>
          </p:cNvPr>
          <p:cNvSpPr txBox="1"/>
          <p:nvPr/>
        </p:nvSpPr>
        <p:spPr>
          <a:xfrm>
            <a:off x="1022684" y="5987810"/>
            <a:ext cx="6100010" cy="369332"/>
          </a:xfrm>
          <a:prstGeom prst="rect">
            <a:avLst/>
          </a:prstGeom>
          <a:noFill/>
        </p:spPr>
        <p:txBody>
          <a:bodyPr wrap="square">
            <a:spAutoFit/>
          </a:bodyPr>
          <a:lstStyle/>
          <a:p>
            <a:r>
              <a:rPr lang="en-FI" dirty="0">
                <a:solidFill>
                  <a:schemeClr val="bg1"/>
                </a:solidFill>
              </a:rPr>
              <a:t>https://www.drupal.org/try-drupal</a:t>
            </a:r>
          </a:p>
        </p:txBody>
      </p:sp>
    </p:spTree>
    <p:extLst>
      <p:ext uri="{BB962C8B-B14F-4D97-AF65-F5344CB8AC3E}">
        <p14:creationId xmlns:p14="http://schemas.microsoft.com/office/powerpoint/2010/main" val="3640093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using composer</a:t>
            </a:r>
            <a:endParaRPr spc="35" dirty="0"/>
          </a:p>
        </p:txBody>
      </p:sp>
      <p:sp>
        <p:nvSpPr>
          <p:cNvPr id="4" name="object 3">
            <a:extLst>
              <a:ext uri="{FF2B5EF4-FFF2-40B4-BE49-F238E27FC236}">
                <a16:creationId xmlns:a16="http://schemas.microsoft.com/office/drawing/2014/main" id="{064C5F1C-4716-EA4F-A3C8-F4B780EF35D3}"/>
              </a:ext>
            </a:extLst>
          </p:cNvPr>
          <p:cNvSpPr txBox="1"/>
          <p:nvPr/>
        </p:nvSpPr>
        <p:spPr>
          <a:xfrm>
            <a:off x="1143000" y="1447800"/>
            <a:ext cx="9745981" cy="4560223"/>
          </a:xfrm>
          <a:prstGeom prst="rect">
            <a:avLst/>
          </a:prstGeom>
        </p:spPr>
        <p:txBody>
          <a:bodyPr vert="horz" wrap="square" lIns="0" tIns="12700" rIns="0" bIns="0" rtlCol="0">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Using composer</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469900" lvl="1">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composer create-project drupal/recommended-project drupal </a:t>
            </a:r>
          </a:p>
          <a:p>
            <a:pPr marL="469900" lvl="1">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cd drupal &amp;&amp; </a:t>
            </a:r>
            <a:r>
              <a:rPr lang="en-GB" sz="2400" dirty="0" err="1">
                <a:solidFill>
                  <a:schemeClr val="bg1"/>
                </a:solidFill>
                <a:latin typeface="Arial" panose="020B0604020202020204" pitchFamily="34" charset="0"/>
                <a:cs typeface="Arial" panose="020B0604020202020204" pitchFamily="34" charset="0"/>
              </a:rPr>
              <a:t>php</a:t>
            </a:r>
            <a:r>
              <a:rPr lang="en-GB" sz="2400" dirty="0">
                <a:solidFill>
                  <a:schemeClr val="bg1"/>
                </a:solidFill>
                <a:latin typeface="Arial" panose="020B0604020202020204" pitchFamily="34" charset="0"/>
                <a:cs typeface="Arial" panose="020B0604020202020204" pitchFamily="34" charset="0"/>
              </a:rPr>
              <a:t> -d </a:t>
            </a:r>
            <a:r>
              <a:rPr lang="en-GB" sz="2400" dirty="0" err="1">
                <a:solidFill>
                  <a:schemeClr val="bg1"/>
                </a:solidFill>
                <a:latin typeface="Arial" panose="020B0604020202020204" pitchFamily="34" charset="0"/>
                <a:cs typeface="Arial" panose="020B0604020202020204" pitchFamily="34" charset="0"/>
              </a:rPr>
              <a:t>memory_limit</a:t>
            </a:r>
            <a:r>
              <a:rPr lang="en-GB" sz="2400" dirty="0">
                <a:solidFill>
                  <a:schemeClr val="bg1"/>
                </a:solidFill>
                <a:latin typeface="Arial" panose="020B0604020202020204" pitchFamily="34" charset="0"/>
                <a:cs typeface="Arial" panose="020B0604020202020204" pitchFamily="34" charset="0"/>
              </a:rPr>
              <a:t>=256M web/core/scripts/drupal quick-start </a:t>
            </a:r>
            <a:r>
              <a:rPr lang="en-GB" sz="2400" dirty="0" err="1">
                <a:solidFill>
                  <a:schemeClr val="bg1"/>
                </a:solidFill>
                <a:latin typeface="Arial" panose="020B0604020202020204" pitchFamily="34" charset="0"/>
                <a:cs typeface="Arial" panose="020B0604020202020204" pitchFamily="34" charset="0"/>
              </a:rPr>
              <a:t>demo_umami</a:t>
            </a: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Simply visiting official drupal website and downloading via</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Link: https://</a:t>
            </a:r>
            <a:r>
              <a:rPr lang="en-GB" sz="2400" dirty="0" err="1">
                <a:solidFill>
                  <a:schemeClr val="bg1"/>
                </a:solidFill>
                <a:latin typeface="Arial" panose="020B0604020202020204" pitchFamily="34" charset="0"/>
                <a:cs typeface="Arial" panose="020B0604020202020204" pitchFamily="34" charset="0"/>
              </a:rPr>
              <a:t>www.drupal.org</a:t>
            </a:r>
            <a:r>
              <a:rPr lang="en-GB" sz="2400" dirty="0">
                <a:solidFill>
                  <a:schemeClr val="bg1"/>
                </a:solidFill>
                <a:latin typeface="Arial" panose="020B0604020202020204" pitchFamily="34" charset="0"/>
                <a:cs typeface="Arial" panose="020B0604020202020204" pitchFamily="34" charset="0"/>
              </a:rPr>
              <a:t>/download</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You get only the drupal core (without database, </a:t>
            </a:r>
            <a:r>
              <a:rPr lang="en-GB" sz="2400" dirty="0" err="1">
                <a:solidFill>
                  <a:schemeClr val="bg1"/>
                </a:solidFill>
                <a:latin typeface="Arial" panose="020B0604020202020204" pitchFamily="34" charset="0"/>
                <a:cs typeface="Arial" panose="020B0604020202020204" pitchFamily="34" charset="0"/>
              </a:rPr>
              <a:t>db</a:t>
            </a:r>
            <a:r>
              <a:rPr lang="en-GB" sz="2400" dirty="0">
                <a:solidFill>
                  <a:schemeClr val="bg1"/>
                </a:solidFill>
                <a:latin typeface="Arial" panose="020B0604020202020204" pitchFamily="34" charset="0"/>
                <a:cs typeface="Arial" panose="020B0604020202020204" pitchFamily="34" charset="0"/>
              </a:rPr>
              <a:t> admin tool etc)</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endParaRPr lang="fi-FI" sz="2400" spc="4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940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52400"/>
            <a:ext cx="7622261" cy="555280"/>
          </a:xfrm>
          <a:prstGeom prst="rect">
            <a:avLst/>
          </a:prstGeom>
        </p:spPr>
        <p:txBody>
          <a:bodyPr vert="horz" wrap="square" lIns="0" tIns="16510" rIns="0" bIns="0" rtlCol="0">
            <a:spAutoFit/>
          </a:bodyPr>
          <a:lstStyle/>
          <a:p>
            <a:pPr marL="12700">
              <a:lnSpc>
                <a:spcPct val="100000"/>
              </a:lnSpc>
              <a:spcBef>
                <a:spcPts val="130"/>
              </a:spcBef>
            </a:pPr>
            <a:r>
              <a:rPr lang="en-GB" dirty="0"/>
              <a:t>Drupal Topics</a:t>
            </a:r>
            <a:endParaRPr spc="35" dirty="0"/>
          </a:p>
        </p:txBody>
      </p:sp>
      <p:sp>
        <p:nvSpPr>
          <p:cNvPr id="3" name="TextBox 2">
            <a:extLst>
              <a:ext uri="{FF2B5EF4-FFF2-40B4-BE49-F238E27FC236}">
                <a16:creationId xmlns:a16="http://schemas.microsoft.com/office/drawing/2014/main" id="{0394F4FA-91B1-C037-FA82-211B01D9691C}"/>
              </a:ext>
            </a:extLst>
          </p:cNvPr>
          <p:cNvSpPr txBox="1"/>
          <p:nvPr/>
        </p:nvSpPr>
        <p:spPr>
          <a:xfrm>
            <a:off x="685800" y="914400"/>
            <a:ext cx="10350500" cy="6001643"/>
          </a:xfrm>
          <a:prstGeom prst="rect">
            <a:avLst/>
          </a:prstGeom>
          <a:noFill/>
        </p:spPr>
        <p:txBody>
          <a:bodyPr wrap="square" rtlCol="0">
            <a:spAutoFit/>
          </a:bodyPr>
          <a:lstStyle/>
          <a:p>
            <a:pPr marL="285750" indent="-285750">
              <a:buFontTx/>
              <a:buChar char="-"/>
            </a:pPr>
            <a:r>
              <a:rPr lang="en-FI" sz="2400" dirty="0">
                <a:solidFill>
                  <a:schemeClr val="bg1"/>
                </a:solidFill>
                <a:latin typeface="Arial" panose="020B0604020202020204" pitchFamily="34" charset="0"/>
                <a:cs typeface="Arial" panose="020B0604020202020204" pitchFamily="34" charset="0"/>
              </a:rPr>
              <a:t>How to install Drupal on your computer?</a:t>
            </a:r>
          </a:p>
          <a:p>
            <a:pPr marL="285750" indent="-285750">
              <a:buFontTx/>
              <a:buChar char="-"/>
            </a:pPr>
            <a:endParaRPr lang="en-FI" sz="2400" dirty="0">
              <a:solidFill>
                <a:schemeClr val="bg1"/>
              </a:solidFill>
              <a:latin typeface="Arial" panose="020B0604020202020204" pitchFamily="34" charset="0"/>
              <a:cs typeface="Arial" panose="020B0604020202020204" pitchFamily="34" charset="0"/>
            </a:endParaRPr>
          </a:p>
          <a:p>
            <a:pPr marL="285750" indent="-285750">
              <a:buFontTx/>
              <a:buChar char="-"/>
            </a:pPr>
            <a:r>
              <a:rPr lang="en-FI" sz="2400" dirty="0">
                <a:solidFill>
                  <a:schemeClr val="bg1"/>
                </a:solidFill>
                <a:latin typeface="Arial" panose="020B0604020202020204" pitchFamily="34" charset="0"/>
                <a:cs typeface="Arial" panose="020B0604020202020204" pitchFamily="34" charset="0"/>
              </a:rPr>
              <a:t>Why do we need to install Drupal on your local computer?</a:t>
            </a:r>
          </a:p>
          <a:p>
            <a:pPr marL="285750" indent="-285750">
              <a:buFontTx/>
              <a:buChar char="-"/>
            </a:pPr>
            <a:endParaRPr lang="en-FI" sz="2400" dirty="0">
              <a:solidFill>
                <a:schemeClr val="bg1"/>
              </a:solidFill>
              <a:latin typeface="Arial" panose="020B0604020202020204" pitchFamily="34" charset="0"/>
              <a:cs typeface="Arial" panose="020B0604020202020204" pitchFamily="34" charset="0"/>
            </a:endParaRPr>
          </a:p>
          <a:p>
            <a:pPr marL="285750" indent="-285750">
              <a:buFontTx/>
              <a:buChar char="-"/>
            </a:pPr>
            <a:r>
              <a:rPr lang="en-FI" sz="2400" dirty="0">
                <a:solidFill>
                  <a:schemeClr val="bg1"/>
                </a:solidFill>
                <a:latin typeface="Arial" panose="020B0604020202020204" pitchFamily="34" charset="0"/>
                <a:cs typeface="Arial" panose="020B0604020202020204" pitchFamily="34" charset="0"/>
              </a:rPr>
              <a:t>What are the pros and cons of installing using these techniques:</a:t>
            </a:r>
          </a:p>
          <a:p>
            <a:pPr marL="742950" lvl="1" indent="-285750">
              <a:buFontTx/>
              <a:buChar char="-"/>
            </a:pPr>
            <a:r>
              <a:rPr lang="en-FI" sz="2400" dirty="0">
                <a:solidFill>
                  <a:schemeClr val="bg1"/>
                </a:solidFill>
                <a:latin typeface="Arial" panose="020B0604020202020204" pitchFamily="34" charset="0"/>
                <a:cs typeface="Arial" panose="020B0604020202020204" pitchFamily="34" charset="0"/>
              </a:rPr>
              <a:t>Downloading directly from drupal.org</a:t>
            </a:r>
          </a:p>
          <a:p>
            <a:pPr marL="742950" lvl="1" indent="-285750">
              <a:buFontTx/>
              <a:buChar char="-"/>
            </a:pPr>
            <a:r>
              <a:rPr lang="en-FI" sz="2400" dirty="0">
                <a:solidFill>
                  <a:schemeClr val="bg1"/>
                </a:solidFill>
                <a:latin typeface="Arial" panose="020B0604020202020204" pitchFamily="34" charset="0"/>
                <a:cs typeface="Arial" panose="020B0604020202020204" pitchFamily="34" charset="0"/>
              </a:rPr>
              <a:t>Using cloud-hosted solutions</a:t>
            </a:r>
          </a:p>
          <a:p>
            <a:pPr marL="742950" lvl="1" indent="-285750">
              <a:buFontTx/>
              <a:buChar char="-"/>
            </a:pPr>
            <a:r>
              <a:rPr lang="en-FI" sz="2400" dirty="0">
                <a:solidFill>
                  <a:schemeClr val="bg1"/>
                </a:solidFill>
                <a:latin typeface="Arial" panose="020B0604020202020204" pitchFamily="34" charset="0"/>
                <a:cs typeface="Arial" panose="020B0604020202020204" pitchFamily="34" charset="0"/>
              </a:rPr>
              <a:t>Using composer</a:t>
            </a:r>
          </a:p>
          <a:p>
            <a:pPr marL="742950" lvl="1" indent="-285750">
              <a:buFontTx/>
              <a:buChar char="-"/>
            </a:pPr>
            <a:r>
              <a:rPr lang="en-FI" sz="2400" dirty="0">
                <a:solidFill>
                  <a:schemeClr val="bg1"/>
                </a:solidFill>
                <a:latin typeface="Arial" panose="020B0604020202020204" pitchFamily="34" charset="0"/>
                <a:cs typeface="Arial" panose="020B0604020202020204" pitchFamily="34" charset="0"/>
              </a:rPr>
              <a:t>Using  my or somebody’s repository               </a:t>
            </a:r>
            <a:r>
              <a:rPr lang="en-GB" sz="2400" dirty="0">
                <a:solidFill>
                  <a:schemeClr val="bg1"/>
                </a:solidFill>
                <a:latin typeface="Arial" panose="020B0604020202020204" pitchFamily="34" charset="0"/>
                <a:cs typeface="Arial" panose="020B0604020202020204" pitchFamily="34" charset="0"/>
              </a:rPr>
              <a:t>https://</a:t>
            </a:r>
            <a:r>
              <a:rPr lang="en-GB" sz="2400" dirty="0" err="1">
                <a:solidFill>
                  <a:schemeClr val="bg1"/>
                </a:solidFill>
                <a:latin typeface="Arial" panose="020B0604020202020204" pitchFamily="34" charset="0"/>
                <a:cs typeface="Arial" panose="020B0604020202020204" pitchFamily="34" charset="0"/>
              </a:rPr>
              <a:t>github.com</a:t>
            </a:r>
            <a:r>
              <a:rPr lang="en-GB" sz="2400" dirty="0">
                <a:solidFill>
                  <a:schemeClr val="bg1"/>
                </a:solidFill>
                <a:latin typeface="Arial" panose="020B0604020202020204" pitchFamily="34" charset="0"/>
                <a:cs typeface="Arial" panose="020B0604020202020204" pitchFamily="34" charset="0"/>
              </a:rPr>
              <a:t>/</a:t>
            </a:r>
            <a:r>
              <a:rPr lang="en-GB" sz="2400" dirty="0" err="1">
                <a:solidFill>
                  <a:schemeClr val="bg1"/>
                </a:solidFill>
                <a:latin typeface="Arial" panose="020B0604020202020204" pitchFamily="34" charset="0"/>
                <a:cs typeface="Arial" panose="020B0604020202020204" pitchFamily="34" charset="0"/>
              </a:rPr>
              <a:t>kalwar</a:t>
            </a:r>
            <a:r>
              <a:rPr lang="en-GB" sz="2400" dirty="0">
                <a:solidFill>
                  <a:schemeClr val="bg1"/>
                </a:solidFill>
                <a:latin typeface="Arial" panose="020B0604020202020204" pitchFamily="34" charset="0"/>
                <a:cs typeface="Arial" panose="020B0604020202020204" pitchFamily="34" charset="0"/>
              </a:rPr>
              <a:t>/drupal9 </a:t>
            </a:r>
          </a:p>
          <a:p>
            <a:pPr marL="742950" lvl="1" indent="-285750">
              <a:buFontTx/>
              <a:buChar char="-"/>
            </a:pPr>
            <a:r>
              <a:rPr lang="en-FI" sz="2400" dirty="0">
                <a:solidFill>
                  <a:schemeClr val="bg1"/>
                </a:solidFill>
                <a:latin typeface="Arial" panose="020B0604020202020204" pitchFamily="34" charset="0"/>
                <a:cs typeface="Arial" panose="020B0604020202020204" pitchFamily="34" charset="0"/>
              </a:rPr>
              <a:t>Using Lando</a:t>
            </a:r>
          </a:p>
          <a:p>
            <a:pPr marL="1200150" lvl="2" indent="-285750">
              <a:buFontTx/>
              <a:buChar char="-"/>
            </a:pPr>
            <a:r>
              <a:rPr lang="en-FI" sz="2400" dirty="0">
                <a:solidFill>
                  <a:schemeClr val="bg1"/>
                </a:solidFill>
                <a:latin typeface="Arial" panose="020B0604020202020204" pitchFamily="34" charset="0"/>
                <a:cs typeface="Arial" panose="020B0604020202020204" pitchFamily="34" charset="0"/>
              </a:rPr>
              <a:t>What is Lando?                       </a:t>
            </a:r>
          </a:p>
          <a:p>
            <a:pPr lvl="2"/>
            <a:r>
              <a:rPr lang="en-FI" sz="2400" dirty="0">
                <a:solidFill>
                  <a:schemeClr val="bg1"/>
                </a:solidFill>
                <a:latin typeface="Arial" panose="020B0604020202020204" pitchFamily="34" charset="0"/>
                <a:cs typeface="Arial" panose="020B0604020202020204" pitchFamily="34" charset="0"/>
              </a:rPr>
              <a:t>    </a:t>
            </a:r>
            <a:r>
              <a:rPr lang="en-GB" sz="2400" dirty="0">
                <a:solidFill>
                  <a:schemeClr val="bg1"/>
                </a:solidFill>
                <a:latin typeface="Arial" panose="020B0604020202020204" pitchFamily="34" charset="0"/>
                <a:cs typeface="Arial" panose="020B0604020202020204" pitchFamily="34" charset="0"/>
              </a:rPr>
              <a:t>https://</a:t>
            </a:r>
            <a:r>
              <a:rPr lang="en-GB" sz="2400" dirty="0" err="1">
                <a:solidFill>
                  <a:schemeClr val="bg1"/>
                </a:solidFill>
                <a:latin typeface="Arial" panose="020B0604020202020204" pitchFamily="34" charset="0"/>
                <a:cs typeface="Arial" panose="020B0604020202020204" pitchFamily="34" charset="0"/>
              </a:rPr>
              <a:t>lando.dev</a:t>
            </a:r>
            <a:r>
              <a:rPr lang="en-GB" sz="2400" dirty="0">
                <a:solidFill>
                  <a:schemeClr val="bg1"/>
                </a:solidFill>
                <a:latin typeface="Arial" panose="020B0604020202020204" pitchFamily="34" charset="0"/>
                <a:cs typeface="Arial" panose="020B0604020202020204" pitchFamily="34" charset="0"/>
              </a:rPr>
              <a:t>/</a:t>
            </a:r>
          </a:p>
          <a:p>
            <a:pPr lvl="1"/>
            <a:r>
              <a:rPr lang="en-FI" sz="2400" dirty="0">
                <a:solidFill>
                  <a:schemeClr val="bg1"/>
                </a:solidFill>
                <a:latin typeface="Arial" panose="020B0604020202020204" pitchFamily="34" charset="0"/>
                <a:cs typeface="Arial" panose="020B0604020202020204" pitchFamily="34" charset="0"/>
              </a:rPr>
              <a:t>-  Using docker commands</a:t>
            </a:r>
          </a:p>
          <a:p>
            <a:pPr lvl="2"/>
            <a:endParaRPr lang="en-FI" sz="2400" dirty="0">
              <a:solidFill>
                <a:schemeClr val="bg1"/>
              </a:solidFill>
              <a:latin typeface="Arial" panose="020B0604020202020204" pitchFamily="34" charset="0"/>
              <a:cs typeface="Arial" panose="020B0604020202020204" pitchFamily="34" charset="0"/>
            </a:endParaRPr>
          </a:p>
          <a:p>
            <a:pPr marL="285750" indent="-285750">
              <a:buFontTx/>
              <a:buChar char="-"/>
            </a:pPr>
            <a:r>
              <a:rPr lang="en-FI" sz="2400" dirty="0">
                <a:solidFill>
                  <a:schemeClr val="bg1"/>
                </a:solidFill>
                <a:latin typeface="Arial" panose="020B0604020202020204" pitchFamily="34" charset="0"/>
                <a:cs typeface="Arial" panose="020B0604020202020204" pitchFamily="34" charset="0"/>
              </a:rPr>
              <a:t>Simple Exploration and Practice </a:t>
            </a:r>
          </a:p>
        </p:txBody>
      </p:sp>
    </p:spTree>
    <p:extLst>
      <p:ext uri="{BB962C8B-B14F-4D97-AF65-F5344CB8AC3E}">
        <p14:creationId xmlns:p14="http://schemas.microsoft.com/office/powerpoint/2010/main" val="2356363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using my or somebody’s repo</a:t>
            </a:r>
            <a:endParaRPr spc="35" dirty="0"/>
          </a:p>
        </p:txBody>
      </p:sp>
      <p:sp>
        <p:nvSpPr>
          <p:cNvPr id="4" name="object 3">
            <a:extLst>
              <a:ext uri="{FF2B5EF4-FFF2-40B4-BE49-F238E27FC236}">
                <a16:creationId xmlns:a16="http://schemas.microsoft.com/office/drawing/2014/main" id="{064C5F1C-4716-EA4F-A3C8-F4B780EF35D3}"/>
              </a:ext>
            </a:extLst>
          </p:cNvPr>
          <p:cNvSpPr txBox="1"/>
          <p:nvPr/>
        </p:nvSpPr>
        <p:spPr>
          <a:xfrm>
            <a:off x="1143000" y="1447800"/>
            <a:ext cx="9745981" cy="4942379"/>
          </a:xfrm>
          <a:prstGeom prst="rect">
            <a:avLst/>
          </a:prstGeom>
        </p:spPr>
        <p:txBody>
          <a:bodyPr vert="horz" wrap="square" lIns="0" tIns="12700" rIns="0" bIns="0" rtlCol="0">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You can download all in one package from here:</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https://</a:t>
            </a:r>
            <a:r>
              <a:rPr lang="en-GB" sz="2400" dirty="0" err="1">
                <a:solidFill>
                  <a:schemeClr val="bg1"/>
                </a:solidFill>
                <a:latin typeface="Arial" panose="020B0604020202020204" pitchFamily="34" charset="0"/>
                <a:cs typeface="Arial" panose="020B0604020202020204" pitchFamily="34" charset="0"/>
              </a:rPr>
              <a:t>github.com</a:t>
            </a:r>
            <a:r>
              <a:rPr lang="en-GB" sz="2400" dirty="0">
                <a:solidFill>
                  <a:schemeClr val="bg1"/>
                </a:solidFill>
                <a:latin typeface="Arial" panose="020B0604020202020204" pitchFamily="34" charset="0"/>
                <a:cs typeface="Arial" panose="020B0604020202020204" pitchFamily="34" charset="0"/>
              </a:rPr>
              <a:t>/</a:t>
            </a:r>
            <a:r>
              <a:rPr lang="en-GB" sz="2400" dirty="0" err="1">
                <a:solidFill>
                  <a:schemeClr val="bg1"/>
                </a:solidFill>
                <a:latin typeface="Arial" panose="020B0604020202020204" pitchFamily="34" charset="0"/>
                <a:cs typeface="Arial" panose="020B0604020202020204" pitchFamily="34" charset="0"/>
              </a:rPr>
              <a:t>kalwar</a:t>
            </a:r>
            <a:r>
              <a:rPr lang="en-GB" sz="2400" dirty="0">
                <a:solidFill>
                  <a:schemeClr val="bg1"/>
                </a:solidFill>
                <a:latin typeface="Arial" panose="020B0604020202020204" pitchFamily="34" charset="0"/>
                <a:cs typeface="Arial" panose="020B0604020202020204" pitchFamily="34" charset="0"/>
              </a:rPr>
              <a:t>/drupal9</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Let us try in one or two of  your computer, see if it works </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812800" lvl="1" indent="-34290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Not sure if this maintained or there are some dependencies issues</a:t>
            </a:r>
          </a:p>
          <a:p>
            <a:pPr marL="355600" indent="-34290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Maybe little bit hard to follow what is going on</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endParaRPr lang="fi-FI" sz="2400" spc="4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0270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using lando</a:t>
            </a:r>
            <a:endParaRPr spc="35" dirty="0"/>
          </a:p>
        </p:txBody>
      </p:sp>
      <p:sp>
        <p:nvSpPr>
          <p:cNvPr id="4" name="object 3">
            <a:extLst>
              <a:ext uri="{FF2B5EF4-FFF2-40B4-BE49-F238E27FC236}">
                <a16:creationId xmlns:a16="http://schemas.microsoft.com/office/drawing/2014/main" id="{064C5F1C-4716-EA4F-A3C8-F4B780EF35D3}"/>
              </a:ext>
            </a:extLst>
          </p:cNvPr>
          <p:cNvSpPr txBox="1"/>
          <p:nvPr/>
        </p:nvSpPr>
        <p:spPr>
          <a:xfrm>
            <a:off x="762000" y="1143000"/>
            <a:ext cx="9745981" cy="3808735"/>
          </a:xfrm>
          <a:prstGeom prst="rect">
            <a:avLst/>
          </a:prstGeom>
        </p:spPr>
        <p:txBody>
          <a:bodyPr vert="horz" wrap="square" lIns="0" tIns="12700" rIns="0" bIns="0" rtlCol="0">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What is Lando?</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https://</a:t>
            </a:r>
            <a:r>
              <a:rPr lang="en-GB" sz="2400" dirty="0" err="1">
                <a:solidFill>
                  <a:schemeClr val="bg1"/>
                </a:solidFill>
                <a:latin typeface="Arial" panose="020B0604020202020204" pitchFamily="34" charset="0"/>
                <a:cs typeface="Arial" panose="020B0604020202020204" pitchFamily="34" charset="0"/>
              </a:rPr>
              <a:t>lando.dev</a:t>
            </a:r>
            <a:r>
              <a:rPr lang="en-GB" sz="2400" dirty="0">
                <a:solidFill>
                  <a:schemeClr val="bg1"/>
                </a:solidFill>
                <a:latin typeface="Arial" panose="020B0604020202020204" pitchFamily="34" charset="0"/>
                <a:cs typeface="Arial" panose="020B0604020202020204" pitchFamily="34" charset="0"/>
              </a:rPr>
              <a:t>/</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https://</a:t>
            </a:r>
            <a:r>
              <a:rPr lang="en-GB" sz="2400" dirty="0" err="1">
                <a:solidFill>
                  <a:schemeClr val="bg1"/>
                </a:solidFill>
                <a:latin typeface="Arial" panose="020B0604020202020204" pitchFamily="34" charset="0"/>
                <a:cs typeface="Arial" panose="020B0604020202020204" pitchFamily="34" charset="0"/>
              </a:rPr>
              <a:t>docs.lando.dev</a:t>
            </a:r>
            <a:r>
              <a:rPr lang="en-GB" sz="2400" dirty="0">
                <a:solidFill>
                  <a:schemeClr val="bg1"/>
                </a:solidFill>
                <a:latin typeface="Arial" panose="020B0604020202020204" pitchFamily="34" charset="0"/>
                <a:cs typeface="Arial" panose="020B0604020202020204" pitchFamily="34" charset="0"/>
              </a:rPr>
              <a:t>/getting-started/</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https://</a:t>
            </a:r>
            <a:r>
              <a:rPr lang="en-GB" sz="2400" dirty="0" err="1">
                <a:solidFill>
                  <a:schemeClr val="bg1"/>
                </a:solidFill>
                <a:latin typeface="Arial" panose="020B0604020202020204" pitchFamily="34" charset="0"/>
                <a:cs typeface="Arial" panose="020B0604020202020204" pitchFamily="34" charset="0"/>
              </a:rPr>
              <a:t>docs.lando.dev</a:t>
            </a:r>
            <a:r>
              <a:rPr lang="en-GB" sz="2400" dirty="0">
                <a:solidFill>
                  <a:schemeClr val="bg1"/>
                </a:solidFill>
                <a:latin typeface="Arial" panose="020B0604020202020204" pitchFamily="34" charset="0"/>
                <a:cs typeface="Arial" panose="020B0604020202020204" pitchFamily="34" charset="0"/>
              </a:rPr>
              <a:t>/getting-started/</a:t>
            </a:r>
            <a:r>
              <a:rPr lang="en-GB" sz="2400" dirty="0" err="1">
                <a:solidFill>
                  <a:schemeClr val="bg1"/>
                </a:solidFill>
                <a:latin typeface="Arial" panose="020B0604020202020204" pitchFamily="34" charset="0"/>
                <a:cs typeface="Arial" panose="020B0604020202020204" pitchFamily="34" charset="0"/>
              </a:rPr>
              <a:t>installation.html</a:t>
            </a: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endParaRPr lang="fi-FI" sz="2400" spc="40" dirty="0">
              <a:solidFill>
                <a:srgbClr val="FFFFFF"/>
              </a:solidFill>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E56BB89E-E21B-128B-1D97-AC3593C4274B}"/>
              </a:ext>
            </a:extLst>
          </p:cNvPr>
          <p:cNvSpPr txBox="1"/>
          <p:nvPr/>
        </p:nvSpPr>
        <p:spPr>
          <a:xfrm>
            <a:off x="762000" y="2487240"/>
            <a:ext cx="11201400" cy="4142160"/>
          </a:xfrm>
          <a:prstGeom prst="rect">
            <a:avLst/>
          </a:prstGeom>
        </p:spPr>
        <p:txBody>
          <a:bodyPr vert="horz" wrap="square" lIns="0" tIns="12700" rIns="0" bIns="0" rtlCol="0">
            <a:spAutoFit/>
          </a:bodyPr>
          <a:lstStyle/>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You can use lando to install drupal</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Getting popular for </a:t>
            </a:r>
            <a:r>
              <a:rPr lang="en-GB" sz="2400" dirty="0" err="1">
                <a:solidFill>
                  <a:schemeClr val="bg1"/>
                </a:solidFill>
                <a:latin typeface="Arial" panose="020B0604020202020204" pitchFamily="34" charset="0"/>
                <a:cs typeface="Arial" panose="020B0604020202020204" pitchFamily="34" charset="0"/>
              </a:rPr>
              <a:t>php</a:t>
            </a:r>
            <a:r>
              <a:rPr lang="en-GB" sz="2400" dirty="0">
                <a:solidFill>
                  <a:schemeClr val="bg1"/>
                </a:solidFill>
                <a:latin typeface="Arial" panose="020B0604020202020204" pitchFamily="34" charset="0"/>
                <a:cs typeface="Arial" panose="020B0604020202020204" pitchFamily="34" charset="0"/>
              </a:rPr>
              <a:t>/drupal developer environment esp. drupal commerce</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812800" lvl="1" indent="-34290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But requires first to install lando</a:t>
            </a:r>
          </a:p>
          <a:p>
            <a:pPr marL="469900" lvl="1">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469900" lvl="1">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Download dmg package from here:    </a:t>
            </a:r>
          </a:p>
          <a:p>
            <a:pPr marL="469900" lvl="1">
              <a:spcBef>
                <a:spcPts val="100"/>
              </a:spcBef>
              <a:tabLst>
                <a:tab pos="241300" algn="l"/>
              </a:tabLst>
            </a:pPr>
            <a:r>
              <a:rPr lang="en-GB" sz="2000" dirty="0">
                <a:solidFill>
                  <a:schemeClr val="bg1"/>
                </a:solidFill>
                <a:latin typeface="Arial" panose="020B0604020202020204" pitchFamily="34" charset="0"/>
                <a:cs typeface="Arial" panose="020B0604020202020204" pitchFamily="34" charset="0"/>
              </a:rPr>
              <a:t>      https://</a:t>
            </a:r>
            <a:r>
              <a:rPr lang="en-GB" sz="2000" dirty="0" err="1">
                <a:solidFill>
                  <a:schemeClr val="bg1"/>
                </a:solidFill>
                <a:latin typeface="Arial" panose="020B0604020202020204" pitchFamily="34" charset="0"/>
                <a:cs typeface="Arial" panose="020B0604020202020204" pitchFamily="34" charset="0"/>
              </a:rPr>
              <a:t>github.com</a:t>
            </a:r>
            <a:r>
              <a:rPr lang="en-GB" sz="2000" dirty="0">
                <a:solidFill>
                  <a:schemeClr val="bg1"/>
                </a:solidFill>
                <a:latin typeface="Arial" panose="020B0604020202020204" pitchFamily="34" charset="0"/>
                <a:cs typeface="Arial" panose="020B0604020202020204" pitchFamily="34" charset="0"/>
              </a:rPr>
              <a:t>/lando/lando/releases/download/v3.6.4/lando-x64-v3.6.4.dmg </a:t>
            </a:r>
          </a:p>
          <a:p>
            <a:pPr marL="812800" lvl="1" indent="-34290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812800" lvl="1" indent="-34290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It comes with own Docker engine and set of requirements</a:t>
            </a:r>
          </a:p>
        </p:txBody>
      </p:sp>
    </p:spTree>
    <p:extLst>
      <p:ext uri="{BB962C8B-B14F-4D97-AF65-F5344CB8AC3E}">
        <p14:creationId xmlns:p14="http://schemas.microsoft.com/office/powerpoint/2010/main" val="2503637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using lando</a:t>
            </a:r>
            <a:endParaRPr spc="35" dirty="0"/>
          </a:p>
        </p:txBody>
      </p:sp>
      <p:sp>
        <p:nvSpPr>
          <p:cNvPr id="4" name="object 3">
            <a:extLst>
              <a:ext uri="{FF2B5EF4-FFF2-40B4-BE49-F238E27FC236}">
                <a16:creationId xmlns:a16="http://schemas.microsoft.com/office/drawing/2014/main" id="{064C5F1C-4716-EA4F-A3C8-F4B780EF35D3}"/>
              </a:ext>
            </a:extLst>
          </p:cNvPr>
          <p:cNvSpPr txBox="1"/>
          <p:nvPr/>
        </p:nvSpPr>
        <p:spPr>
          <a:xfrm>
            <a:off x="762000" y="963872"/>
            <a:ext cx="9745981" cy="1146468"/>
          </a:xfrm>
          <a:prstGeom prst="rect">
            <a:avLst/>
          </a:prstGeom>
        </p:spPr>
        <p:txBody>
          <a:bodyPr vert="horz" wrap="square" lIns="0" tIns="12700" rIns="0" bIns="0" rtlCol="0">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Once installed, try lando commands:</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Remember to save username and password after installation</a:t>
            </a:r>
            <a:endParaRPr lang="en-GB" dirty="0">
              <a:solidFill>
                <a:schemeClr val="bg1"/>
              </a:solidFill>
            </a:endParaRPr>
          </a:p>
          <a:p>
            <a:pPr marL="12700">
              <a:spcBef>
                <a:spcPts val="100"/>
              </a:spcBef>
              <a:tabLst>
                <a:tab pos="241300" algn="l"/>
              </a:tabLst>
            </a:pPr>
            <a:endParaRPr lang="en-GB" sz="2400" dirty="0">
              <a:solidFill>
                <a:schemeClr val="bg1"/>
              </a:solidFill>
            </a:endParaRPr>
          </a:p>
        </p:txBody>
      </p:sp>
      <p:sp>
        <p:nvSpPr>
          <p:cNvPr id="5" name="TextBox 4">
            <a:extLst>
              <a:ext uri="{FF2B5EF4-FFF2-40B4-BE49-F238E27FC236}">
                <a16:creationId xmlns:a16="http://schemas.microsoft.com/office/drawing/2014/main" id="{3CDBC3E7-5FB0-B080-8CF2-8088217648BD}"/>
              </a:ext>
            </a:extLst>
          </p:cNvPr>
          <p:cNvSpPr txBox="1"/>
          <p:nvPr/>
        </p:nvSpPr>
        <p:spPr>
          <a:xfrm>
            <a:off x="6781800" y="6324600"/>
            <a:ext cx="5410200" cy="369332"/>
          </a:xfrm>
          <a:prstGeom prst="rect">
            <a:avLst/>
          </a:prstGeom>
          <a:noFill/>
        </p:spPr>
        <p:txBody>
          <a:bodyPr wrap="square">
            <a:spAutoFit/>
          </a:bodyPr>
          <a:lstStyle/>
          <a:p>
            <a:r>
              <a:rPr lang="en-FI" i="1" dirty="0">
                <a:solidFill>
                  <a:schemeClr val="bg1"/>
                </a:solidFill>
              </a:rPr>
              <a:t>https://docs.lando.dev/drupal/getting-started.html</a:t>
            </a:r>
          </a:p>
        </p:txBody>
      </p:sp>
      <p:pic>
        <p:nvPicPr>
          <p:cNvPr id="10" name="Picture 9" descr="Text&#10;&#10;Description automatically generated">
            <a:extLst>
              <a:ext uri="{FF2B5EF4-FFF2-40B4-BE49-F238E27FC236}">
                <a16:creationId xmlns:a16="http://schemas.microsoft.com/office/drawing/2014/main" id="{46258CE6-C14B-B59C-33FA-B5C33EF38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870489"/>
            <a:ext cx="5943600" cy="4466143"/>
          </a:xfrm>
          <a:prstGeom prst="rect">
            <a:avLst/>
          </a:prstGeom>
        </p:spPr>
      </p:pic>
    </p:spTree>
    <p:extLst>
      <p:ext uri="{BB962C8B-B14F-4D97-AF65-F5344CB8AC3E}">
        <p14:creationId xmlns:p14="http://schemas.microsoft.com/office/powerpoint/2010/main" val="1198581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using lando</a:t>
            </a:r>
            <a:endParaRPr spc="35" dirty="0"/>
          </a:p>
        </p:txBody>
      </p:sp>
      <p:sp>
        <p:nvSpPr>
          <p:cNvPr id="4" name="object 3">
            <a:extLst>
              <a:ext uri="{FF2B5EF4-FFF2-40B4-BE49-F238E27FC236}">
                <a16:creationId xmlns:a16="http://schemas.microsoft.com/office/drawing/2014/main" id="{064C5F1C-4716-EA4F-A3C8-F4B780EF35D3}"/>
              </a:ext>
            </a:extLst>
          </p:cNvPr>
          <p:cNvSpPr txBox="1"/>
          <p:nvPr/>
        </p:nvSpPr>
        <p:spPr>
          <a:xfrm>
            <a:off x="990600" y="963872"/>
            <a:ext cx="9517381" cy="764312"/>
          </a:xfrm>
          <a:prstGeom prst="rect">
            <a:avLst/>
          </a:prstGeom>
        </p:spPr>
        <p:txBody>
          <a:bodyPr vert="horz" wrap="square" lIns="0" tIns="12700" rIns="0" bIns="0" rtlCol="0">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Add phpMyAdmin from .</a:t>
            </a:r>
            <a:r>
              <a:rPr lang="en-GB" sz="2400" dirty="0" err="1">
                <a:solidFill>
                  <a:schemeClr val="bg1"/>
                </a:solidFill>
                <a:latin typeface="Arial" panose="020B0604020202020204" pitchFamily="34" charset="0"/>
                <a:cs typeface="Arial" panose="020B0604020202020204" pitchFamily="34" charset="0"/>
              </a:rPr>
              <a:t>lando.yml</a:t>
            </a:r>
            <a:r>
              <a:rPr lang="en-GB" sz="2400" dirty="0">
                <a:solidFill>
                  <a:schemeClr val="bg1"/>
                </a:solidFill>
                <a:latin typeface="Arial" panose="020B0604020202020204" pitchFamily="34" charset="0"/>
                <a:cs typeface="Arial" panose="020B0604020202020204" pitchFamily="34" charset="0"/>
              </a:rPr>
              <a:t> file</a:t>
            </a:r>
          </a:p>
          <a:p>
            <a:pPr marL="12700">
              <a:spcBef>
                <a:spcPts val="100"/>
              </a:spcBef>
              <a:tabLst>
                <a:tab pos="241300" algn="l"/>
              </a:tabLst>
            </a:pPr>
            <a:r>
              <a:rPr lang="en-GB" sz="2400" dirty="0">
                <a:solidFill>
                  <a:schemeClr val="bg1"/>
                </a:solidFill>
              </a:rPr>
              <a:t>lando restart</a:t>
            </a:r>
          </a:p>
        </p:txBody>
      </p:sp>
      <p:sp>
        <p:nvSpPr>
          <p:cNvPr id="5" name="TextBox 4">
            <a:extLst>
              <a:ext uri="{FF2B5EF4-FFF2-40B4-BE49-F238E27FC236}">
                <a16:creationId xmlns:a16="http://schemas.microsoft.com/office/drawing/2014/main" id="{3CDBC3E7-5FB0-B080-8CF2-8088217648BD}"/>
              </a:ext>
            </a:extLst>
          </p:cNvPr>
          <p:cNvSpPr txBox="1"/>
          <p:nvPr/>
        </p:nvSpPr>
        <p:spPr>
          <a:xfrm>
            <a:off x="6781800" y="6324600"/>
            <a:ext cx="5410200" cy="369332"/>
          </a:xfrm>
          <a:prstGeom prst="rect">
            <a:avLst/>
          </a:prstGeom>
          <a:noFill/>
        </p:spPr>
        <p:txBody>
          <a:bodyPr wrap="square">
            <a:spAutoFit/>
          </a:bodyPr>
          <a:lstStyle/>
          <a:p>
            <a:r>
              <a:rPr lang="en-GB" i="1" dirty="0">
                <a:solidFill>
                  <a:schemeClr val="bg1"/>
                </a:solidFill>
              </a:rPr>
              <a:t>https://</a:t>
            </a:r>
            <a:r>
              <a:rPr lang="en-GB" i="1" dirty="0" err="1">
                <a:solidFill>
                  <a:schemeClr val="bg1"/>
                </a:solidFill>
              </a:rPr>
              <a:t>docs.lando.dev</a:t>
            </a:r>
            <a:r>
              <a:rPr lang="en-GB" i="1" dirty="0">
                <a:solidFill>
                  <a:schemeClr val="bg1"/>
                </a:solidFill>
              </a:rPr>
              <a:t>/</a:t>
            </a:r>
            <a:r>
              <a:rPr lang="en-GB" i="1" dirty="0" err="1">
                <a:solidFill>
                  <a:schemeClr val="bg1"/>
                </a:solidFill>
              </a:rPr>
              <a:t>phpmyadmin</a:t>
            </a:r>
            <a:r>
              <a:rPr lang="en-GB" i="1" dirty="0">
                <a:solidFill>
                  <a:schemeClr val="bg1"/>
                </a:solidFill>
              </a:rPr>
              <a:t>/</a:t>
            </a:r>
            <a:endParaRPr lang="en-FI" i="1" dirty="0">
              <a:solidFill>
                <a:schemeClr val="bg1"/>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2C6A2259-6762-25E0-D2FA-6ED2663F5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600200"/>
            <a:ext cx="6006432" cy="4513356"/>
          </a:xfrm>
          <a:prstGeom prst="rect">
            <a:avLst/>
          </a:prstGeom>
        </p:spPr>
      </p:pic>
    </p:spTree>
    <p:extLst>
      <p:ext uri="{BB962C8B-B14F-4D97-AF65-F5344CB8AC3E}">
        <p14:creationId xmlns:p14="http://schemas.microsoft.com/office/powerpoint/2010/main" val="2557063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using docker commands</a:t>
            </a:r>
            <a:endParaRPr spc="35" dirty="0"/>
          </a:p>
        </p:txBody>
      </p:sp>
      <p:sp>
        <p:nvSpPr>
          <p:cNvPr id="6" name="object 3">
            <a:extLst>
              <a:ext uri="{FF2B5EF4-FFF2-40B4-BE49-F238E27FC236}">
                <a16:creationId xmlns:a16="http://schemas.microsoft.com/office/drawing/2014/main" id="{E56BB89E-E21B-128B-1D97-AC3593C4274B}"/>
              </a:ext>
            </a:extLst>
          </p:cNvPr>
          <p:cNvSpPr txBox="1"/>
          <p:nvPr/>
        </p:nvSpPr>
        <p:spPr>
          <a:xfrm>
            <a:off x="685800" y="1143000"/>
            <a:ext cx="11201400" cy="4955203"/>
          </a:xfrm>
          <a:prstGeom prst="rect">
            <a:avLst/>
          </a:prstGeom>
        </p:spPr>
        <p:txBody>
          <a:bodyPr vert="horz" wrap="square" lIns="0" tIns="12700" rIns="0" bIns="0" rtlCol="0">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We can use docker to install drupal and all other tools</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Without writing any scripts this time we can also do it from scratch using docker commands only</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  Make sure your computer has docker installed e.g. docker ps</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a:t>
            </a:r>
          </a:p>
        </p:txBody>
      </p:sp>
      <p:pic>
        <p:nvPicPr>
          <p:cNvPr id="5" name="Picture 4" descr="Graphical user interface, text, application&#10;&#10;Description automatically generated">
            <a:extLst>
              <a:ext uri="{FF2B5EF4-FFF2-40B4-BE49-F238E27FC236}">
                <a16:creationId xmlns:a16="http://schemas.microsoft.com/office/drawing/2014/main" id="{75762824-038D-92A4-D136-02C6C36D5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752600"/>
            <a:ext cx="10642600" cy="2011568"/>
          </a:xfrm>
          <a:prstGeom prst="rect">
            <a:avLst/>
          </a:prstGeom>
        </p:spPr>
      </p:pic>
    </p:spTree>
    <p:extLst>
      <p:ext uri="{BB962C8B-B14F-4D97-AF65-F5344CB8AC3E}">
        <p14:creationId xmlns:p14="http://schemas.microsoft.com/office/powerpoint/2010/main" val="4095054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1941"/>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using docker commands</a:t>
            </a:r>
            <a:endParaRPr spc="35" dirty="0"/>
          </a:p>
        </p:txBody>
      </p:sp>
      <p:sp>
        <p:nvSpPr>
          <p:cNvPr id="6" name="object 3">
            <a:extLst>
              <a:ext uri="{FF2B5EF4-FFF2-40B4-BE49-F238E27FC236}">
                <a16:creationId xmlns:a16="http://schemas.microsoft.com/office/drawing/2014/main" id="{E56BB89E-E21B-128B-1D97-AC3593C4274B}"/>
              </a:ext>
            </a:extLst>
          </p:cNvPr>
          <p:cNvSpPr txBox="1"/>
          <p:nvPr/>
        </p:nvSpPr>
        <p:spPr>
          <a:xfrm>
            <a:off x="685800" y="1143000"/>
            <a:ext cx="11201400" cy="5337359"/>
          </a:xfrm>
          <a:prstGeom prst="rect">
            <a:avLst/>
          </a:prstGeom>
        </p:spPr>
        <p:txBody>
          <a:bodyPr vert="horz" wrap="square" lIns="0" tIns="12700" rIns="0" bIns="0" rtlCol="0">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Create an empty folder e.g. </a:t>
            </a:r>
            <a:r>
              <a:rPr lang="en-GB" sz="2400" dirty="0" err="1">
                <a:solidFill>
                  <a:schemeClr val="bg1"/>
                </a:solidFill>
                <a:latin typeface="Arial" panose="020B0604020202020204" pitchFamily="34" charset="0"/>
                <a:cs typeface="Arial" panose="020B0604020202020204" pitchFamily="34" charset="0"/>
              </a:rPr>
              <a:t>localDrupal</a:t>
            </a:r>
            <a:r>
              <a:rPr lang="en-GB" sz="2400" dirty="0">
                <a:solidFill>
                  <a:schemeClr val="bg1"/>
                </a:solidFill>
                <a:latin typeface="Arial" panose="020B0604020202020204" pitchFamily="34" charset="0"/>
                <a:cs typeface="Arial" panose="020B0604020202020204" pitchFamily="34" charset="0"/>
              </a:rPr>
              <a:t> (can be any name)</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docker pull drupal</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docker pull </a:t>
            </a:r>
            <a:r>
              <a:rPr lang="en-GB" sz="2400" dirty="0" err="1">
                <a:solidFill>
                  <a:schemeClr val="bg1"/>
                </a:solidFill>
                <a:latin typeface="Arial" panose="020B0604020202020204" pitchFamily="34" charset="0"/>
                <a:cs typeface="Arial" panose="020B0604020202020204" pitchFamily="34" charset="0"/>
              </a:rPr>
              <a:t>mysql</a:t>
            </a: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docker pull </a:t>
            </a:r>
            <a:r>
              <a:rPr lang="en-GB" sz="2400" dirty="0" err="1">
                <a:solidFill>
                  <a:schemeClr val="bg1"/>
                </a:solidFill>
                <a:latin typeface="Arial" panose="020B0604020202020204" pitchFamily="34" charset="0"/>
                <a:cs typeface="Arial" panose="020B0604020202020204" pitchFamily="34" charset="0"/>
              </a:rPr>
              <a:t>phpmyadmin</a:t>
            </a: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It should download the latest drupal, </a:t>
            </a:r>
            <a:r>
              <a:rPr lang="en-GB" sz="2400" dirty="0" err="1">
                <a:solidFill>
                  <a:schemeClr val="bg1"/>
                </a:solidFill>
                <a:latin typeface="Arial" panose="020B0604020202020204" pitchFamily="34" charset="0"/>
                <a:cs typeface="Arial" panose="020B0604020202020204" pitchFamily="34" charset="0"/>
              </a:rPr>
              <a:t>mysql</a:t>
            </a:r>
            <a:r>
              <a:rPr lang="en-GB" sz="2400" dirty="0">
                <a:solidFill>
                  <a:schemeClr val="bg1"/>
                </a:solidFill>
                <a:latin typeface="Arial" panose="020B0604020202020204" pitchFamily="34" charset="0"/>
                <a:cs typeface="Arial" panose="020B0604020202020204" pitchFamily="34" charset="0"/>
              </a:rPr>
              <a:t> and </a:t>
            </a:r>
            <a:r>
              <a:rPr lang="en-GB" sz="2400" dirty="0" err="1">
                <a:solidFill>
                  <a:schemeClr val="bg1"/>
                </a:solidFill>
                <a:latin typeface="Arial" panose="020B0604020202020204" pitchFamily="34" charset="0"/>
                <a:cs typeface="Arial" panose="020B0604020202020204" pitchFamily="34" charset="0"/>
              </a:rPr>
              <a:t>phpMyadmin</a:t>
            </a:r>
            <a:r>
              <a:rPr lang="en-GB" sz="2400" dirty="0">
                <a:solidFill>
                  <a:schemeClr val="bg1"/>
                </a:solidFill>
                <a:latin typeface="Arial" panose="020B0604020202020204" pitchFamily="34" charset="0"/>
                <a:cs typeface="Arial" panose="020B0604020202020204" pitchFamily="34" charset="0"/>
              </a:rPr>
              <a:t> images</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We need to setup mapping between the local computer and docker container</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 any changes we make in our local drupal will be reflected  also in docker container</a:t>
            </a:r>
          </a:p>
        </p:txBody>
      </p:sp>
      <p:sp>
        <p:nvSpPr>
          <p:cNvPr id="4" name="TextBox 3">
            <a:extLst>
              <a:ext uri="{FF2B5EF4-FFF2-40B4-BE49-F238E27FC236}">
                <a16:creationId xmlns:a16="http://schemas.microsoft.com/office/drawing/2014/main" id="{3711A774-C92A-B90B-63AE-EFDA5DF542C2}"/>
              </a:ext>
            </a:extLst>
          </p:cNvPr>
          <p:cNvSpPr txBox="1"/>
          <p:nvPr/>
        </p:nvSpPr>
        <p:spPr>
          <a:xfrm>
            <a:off x="6096000" y="1905000"/>
            <a:ext cx="4343400" cy="369332"/>
          </a:xfrm>
          <a:prstGeom prst="rect">
            <a:avLst/>
          </a:prstGeom>
          <a:noFill/>
        </p:spPr>
        <p:txBody>
          <a:bodyPr wrap="square">
            <a:spAutoFit/>
          </a:bodyPr>
          <a:lstStyle/>
          <a:p>
            <a:r>
              <a:rPr lang="en-FI" dirty="0">
                <a:solidFill>
                  <a:schemeClr val="bg1"/>
                </a:solidFill>
              </a:rPr>
              <a:t>https://hub.docker.com/_/drupal/</a:t>
            </a:r>
          </a:p>
        </p:txBody>
      </p:sp>
      <p:sp>
        <p:nvSpPr>
          <p:cNvPr id="8" name="TextBox 7">
            <a:extLst>
              <a:ext uri="{FF2B5EF4-FFF2-40B4-BE49-F238E27FC236}">
                <a16:creationId xmlns:a16="http://schemas.microsoft.com/office/drawing/2014/main" id="{E5865CD1-5B05-A63E-2F3F-F32F8E453DF6}"/>
              </a:ext>
            </a:extLst>
          </p:cNvPr>
          <p:cNvSpPr txBox="1"/>
          <p:nvPr/>
        </p:nvSpPr>
        <p:spPr>
          <a:xfrm>
            <a:off x="629653" y="3969414"/>
            <a:ext cx="11201400" cy="461665"/>
          </a:xfrm>
          <a:prstGeom prst="rect">
            <a:avLst/>
          </a:prstGeom>
          <a:noFill/>
        </p:spPr>
        <p:txBody>
          <a:bodyPr wrap="square">
            <a:spAutoFit/>
          </a:bodyPr>
          <a:lstStyle/>
          <a:p>
            <a:r>
              <a:rPr lang="en-GB" sz="2300" dirty="0">
                <a:solidFill>
                  <a:schemeClr val="bg1"/>
                </a:solidFill>
                <a:effectLst/>
                <a:latin typeface="Arial" panose="020B0604020202020204" pitchFamily="34" charset="0"/>
                <a:cs typeface="Arial" panose="020B0604020202020204" pitchFamily="34" charset="0"/>
              </a:rPr>
              <a:t>docker run -d --name mysqldb -e MYSQL_ROOT_PASSWORD=drupal </a:t>
            </a:r>
            <a:r>
              <a:rPr lang="en-GB" sz="2300" dirty="0" err="1">
                <a:solidFill>
                  <a:schemeClr val="bg1"/>
                </a:solidFill>
                <a:effectLst/>
                <a:latin typeface="Arial" panose="020B0604020202020204" pitchFamily="34" charset="0"/>
                <a:cs typeface="Arial" panose="020B0604020202020204" pitchFamily="34" charset="0"/>
              </a:rPr>
              <a:t>mysql:latest</a:t>
            </a:r>
            <a:endParaRPr lang="en-GB" sz="2300" dirty="0">
              <a:solidFill>
                <a:schemeClr val="bg1"/>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957E331-07FD-7E01-39BC-81B51238D191}"/>
              </a:ext>
            </a:extLst>
          </p:cNvPr>
          <p:cNvSpPr txBox="1"/>
          <p:nvPr/>
        </p:nvSpPr>
        <p:spPr>
          <a:xfrm>
            <a:off x="609600" y="4546748"/>
            <a:ext cx="11506200" cy="400110"/>
          </a:xfrm>
          <a:prstGeom prst="rect">
            <a:avLst/>
          </a:prstGeom>
          <a:noFill/>
        </p:spPr>
        <p:txBody>
          <a:bodyPr wrap="square">
            <a:spAutoFit/>
          </a:bodyPr>
          <a:lstStyle/>
          <a:p>
            <a:r>
              <a:rPr lang="en-GB" sz="2000" dirty="0">
                <a:solidFill>
                  <a:schemeClr val="bg1"/>
                </a:solidFill>
                <a:effectLst/>
                <a:latin typeface="Helvetica Neue" panose="02000503000000020004" pitchFamily="2" charset="0"/>
              </a:rPr>
              <a:t>docker run --name </a:t>
            </a:r>
            <a:r>
              <a:rPr lang="en-GB" sz="2000" dirty="0" err="1">
                <a:solidFill>
                  <a:schemeClr val="bg1"/>
                </a:solidFill>
                <a:effectLst/>
                <a:latin typeface="Helvetica Neue" panose="02000503000000020004" pitchFamily="2" charset="0"/>
              </a:rPr>
              <a:t>phpmyadmin</a:t>
            </a:r>
            <a:r>
              <a:rPr lang="en-GB" sz="2000" dirty="0">
                <a:solidFill>
                  <a:schemeClr val="bg1"/>
                </a:solidFill>
                <a:effectLst/>
                <a:latin typeface="Helvetica Neue" panose="02000503000000020004" pitchFamily="2" charset="0"/>
              </a:rPr>
              <a:t> -d --link </a:t>
            </a:r>
            <a:r>
              <a:rPr lang="en-GB" sz="2000" dirty="0" err="1">
                <a:solidFill>
                  <a:schemeClr val="bg1"/>
                </a:solidFill>
                <a:effectLst/>
                <a:latin typeface="Helvetica Neue" panose="02000503000000020004" pitchFamily="2" charset="0"/>
              </a:rPr>
              <a:t>mysqldb:db</a:t>
            </a:r>
            <a:r>
              <a:rPr lang="en-GB" sz="2000" dirty="0">
                <a:solidFill>
                  <a:schemeClr val="bg1"/>
                </a:solidFill>
                <a:effectLst/>
                <a:latin typeface="Helvetica Neue" panose="02000503000000020004" pitchFamily="2" charset="0"/>
              </a:rPr>
              <a:t> -p 8085:80 </a:t>
            </a:r>
            <a:r>
              <a:rPr lang="en-GB" sz="2000" dirty="0" err="1">
                <a:solidFill>
                  <a:schemeClr val="bg1"/>
                </a:solidFill>
                <a:effectLst/>
                <a:latin typeface="Helvetica Neue" panose="02000503000000020004" pitchFamily="2" charset="0"/>
              </a:rPr>
              <a:t>phpmyadmin</a:t>
            </a:r>
            <a:r>
              <a:rPr lang="en-GB" sz="2000" dirty="0">
                <a:solidFill>
                  <a:schemeClr val="bg1"/>
                </a:solidFill>
                <a:effectLst/>
                <a:latin typeface="Helvetica Neue" panose="02000503000000020004" pitchFamily="2" charset="0"/>
              </a:rPr>
              <a:t>/</a:t>
            </a:r>
            <a:r>
              <a:rPr lang="en-GB" sz="2000" dirty="0" err="1">
                <a:solidFill>
                  <a:schemeClr val="bg1"/>
                </a:solidFill>
                <a:effectLst/>
                <a:latin typeface="Helvetica Neue" panose="02000503000000020004" pitchFamily="2" charset="0"/>
              </a:rPr>
              <a:t>phpmyadmin</a:t>
            </a:r>
            <a:endParaRPr lang="en-GB" sz="2000" dirty="0">
              <a:solidFill>
                <a:schemeClr val="bg1"/>
              </a:solidFill>
              <a:effectLst/>
              <a:latin typeface="Helvetica Neue" panose="02000503000000020004" pitchFamily="2" charset="0"/>
            </a:endParaRPr>
          </a:p>
        </p:txBody>
      </p:sp>
    </p:spTree>
    <p:extLst>
      <p:ext uri="{BB962C8B-B14F-4D97-AF65-F5344CB8AC3E}">
        <p14:creationId xmlns:p14="http://schemas.microsoft.com/office/powerpoint/2010/main" val="3317091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1941"/>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using docker commands</a:t>
            </a:r>
            <a:endParaRPr spc="35" dirty="0"/>
          </a:p>
        </p:txBody>
      </p:sp>
      <p:sp>
        <p:nvSpPr>
          <p:cNvPr id="5" name="TextBox 4">
            <a:extLst>
              <a:ext uri="{FF2B5EF4-FFF2-40B4-BE49-F238E27FC236}">
                <a16:creationId xmlns:a16="http://schemas.microsoft.com/office/drawing/2014/main" id="{40698066-9621-CD70-1F59-832B1D020AD4}"/>
              </a:ext>
            </a:extLst>
          </p:cNvPr>
          <p:cNvSpPr txBox="1"/>
          <p:nvPr/>
        </p:nvSpPr>
        <p:spPr>
          <a:xfrm>
            <a:off x="593558" y="1219200"/>
            <a:ext cx="11369842" cy="1938992"/>
          </a:xfrm>
          <a:prstGeom prst="rect">
            <a:avLst/>
          </a:prstGeom>
          <a:noFill/>
        </p:spPr>
        <p:txBody>
          <a:bodyPr wrap="square">
            <a:spAutoFit/>
          </a:bodyPr>
          <a:lstStyle/>
          <a:p>
            <a:r>
              <a:rPr lang="en-GB" sz="2400" dirty="0">
                <a:solidFill>
                  <a:schemeClr val="bg1"/>
                </a:solidFill>
                <a:latin typeface="Arial" panose="020B0604020202020204" pitchFamily="34" charset="0"/>
                <a:cs typeface="Arial" panose="020B0604020202020204" pitchFamily="34" charset="0"/>
              </a:rPr>
              <a:t>docker run -d --name drupal9 --link mysqldb -p 8090:80 -e MYSQL_USER:root -e MYSQL_PASSWORD:drupal -it  --volume /Users/</a:t>
            </a:r>
            <a:r>
              <a:rPr lang="en-GB" sz="2400" dirty="0" err="1">
                <a:solidFill>
                  <a:schemeClr val="bg1"/>
                </a:solidFill>
                <a:latin typeface="Arial" panose="020B0604020202020204" pitchFamily="34" charset="0"/>
                <a:cs typeface="Arial" panose="020B0604020202020204" pitchFamily="34" charset="0"/>
              </a:rPr>
              <a:t>sk</a:t>
            </a:r>
            <a:r>
              <a:rPr lang="en-GB" sz="2400" dirty="0">
                <a:solidFill>
                  <a:schemeClr val="bg1"/>
                </a:solidFill>
                <a:latin typeface="Arial" panose="020B0604020202020204" pitchFamily="34" charset="0"/>
                <a:cs typeface="Arial" panose="020B0604020202020204" pitchFamily="34" charset="0"/>
              </a:rPr>
              <a:t>/throwaway/testDrupal9/themes:/opt/drupal/web/themes --volume /Users/</a:t>
            </a:r>
            <a:r>
              <a:rPr lang="en-GB" sz="2400" dirty="0" err="1">
                <a:solidFill>
                  <a:schemeClr val="bg1"/>
                </a:solidFill>
                <a:latin typeface="Arial" panose="020B0604020202020204" pitchFamily="34" charset="0"/>
                <a:cs typeface="Arial" panose="020B0604020202020204" pitchFamily="34" charset="0"/>
              </a:rPr>
              <a:t>sk</a:t>
            </a:r>
            <a:r>
              <a:rPr lang="en-GB" sz="2400" dirty="0">
                <a:solidFill>
                  <a:schemeClr val="bg1"/>
                </a:solidFill>
                <a:latin typeface="Arial" panose="020B0604020202020204" pitchFamily="34" charset="0"/>
                <a:cs typeface="Arial" panose="020B0604020202020204" pitchFamily="34" charset="0"/>
              </a:rPr>
              <a:t>/throwaway/testDrupal9/modules:/opt/drupal/web/modules  drupal:latest</a:t>
            </a:r>
          </a:p>
          <a:p>
            <a:endParaRPr lang="en-GB" sz="2400" dirty="0">
              <a:solidFill>
                <a:schemeClr val="bg1"/>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0BD6F56-F53C-CCB1-6C2E-68822E74C40D}"/>
              </a:ext>
            </a:extLst>
          </p:cNvPr>
          <p:cNvSpPr txBox="1"/>
          <p:nvPr/>
        </p:nvSpPr>
        <p:spPr>
          <a:xfrm>
            <a:off x="593558" y="2895600"/>
            <a:ext cx="10820400" cy="3875420"/>
          </a:xfrm>
          <a:prstGeom prst="rect">
            <a:avLst/>
          </a:prstGeom>
          <a:noFill/>
        </p:spPr>
        <p:txBody>
          <a:bodyPr wrap="square">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Switch to Docker desktop and check if you have all these 3 containers running or not</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View and verify it in your browser</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Drupal should running at: http://localhost:8090/  (we will need to setup in next slide)</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phpMyAdmin should be running at: http://localhost:8085 </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Username: root</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Pass: drupal</a:t>
            </a:r>
          </a:p>
        </p:txBody>
      </p:sp>
    </p:spTree>
    <p:extLst>
      <p:ext uri="{BB962C8B-B14F-4D97-AF65-F5344CB8AC3E}">
        <p14:creationId xmlns:p14="http://schemas.microsoft.com/office/powerpoint/2010/main" val="1014802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1941"/>
            <a:ext cx="80010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using docker commands</a:t>
            </a:r>
            <a:endParaRPr spc="35" dirty="0"/>
          </a:p>
        </p:txBody>
      </p:sp>
      <p:pic>
        <p:nvPicPr>
          <p:cNvPr id="3" name="Picture 2">
            <a:extLst>
              <a:ext uri="{FF2B5EF4-FFF2-40B4-BE49-F238E27FC236}">
                <a16:creationId xmlns:a16="http://schemas.microsoft.com/office/drawing/2014/main" id="{A5405B1C-C6CF-EAAC-5202-F59B5E65407F}"/>
              </a:ext>
            </a:extLst>
          </p:cNvPr>
          <p:cNvPicPr>
            <a:picLocks noChangeAspect="1"/>
          </p:cNvPicPr>
          <p:nvPr/>
        </p:nvPicPr>
        <p:blipFill>
          <a:blip r:embed="rId3"/>
          <a:stretch>
            <a:fillRect/>
          </a:stretch>
        </p:blipFill>
        <p:spPr>
          <a:xfrm>
            <a:off x="5791200" y="722802"/>
            <a:ext cx="6368716" cy="6135197"/>
          </a:xfrm>
          <a:prstGeom prst="rect">
            <a:avLst/>
          </a:prstGeom>
        </p:spPr>
      </p:pic>
      <p:sp>
        <p:nvSpPr>
          <p:cNvPr id="4" name="TextBox 3">
            <a:extLst>
              <a:ext uri="{FF2B5EF4-FFF2-40B4-BE49-F238E27FC236}">
                <a16:creationId xmlns:a16="http://schemas.microsoft.com/office/drawing/2014/main" id="{F6A8DA49-76D7-7141-C222-EB708B0002D4}"/>
              </a:ext>
            </a:extLst>
          </p:cNvPr>
          <p:cNvSpPr txBox="1"/>
          <p:nvPr/>
        </p:nvSpPr>
        <p:spPr>
          <a:xfrm>
            <a:off x="457200" y="1022572"/>
            <a:ext cx="5350042" cy="3506088"/>
          </a:xfrm>
          <a:prstGeom prst="rect">
            <a:avLst/>
          </a:prstGeom>
          <a:noFill/>
        </p:spPr>
        <p:txBody>
          <a:bodyPr wrap="square">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DB name: drupal9</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Username: root</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DB pass: drupal</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Click on advanced option</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Host: check your docker </a:t>
            </a:r>
            <a:r>
              <a:rPr lang="en-GB" sz="2400" dirty="0" err="1">
                <a:solidFill>
                  <a:schemeClr val="bg1"/>
                </a:solidFill>
                <a:latin typeface="Arial" panose="020B0604020202020204" pitchFamily="34" charset="0"/>
                <a:cs typeface="Arial" panose="020B0604020202020204" pitchFamily="34" charset="0"/>
              </a:rPr>
              <a:t>mysql</a:t>
            </a:r>
            <a:r>
              <a:rPr lang="en-GB" sz="2400" dirty="0">
                <a:solidFill>
                  <a:schemeClr val="bg1"/>
                </a:solidFill>
                <a:latin typeface="Arial" panose="020B0604020202020204" pitchFamily="34" charset="0"/>
                <a:cs typeface="Arial" panose="020B0604020202020204" pitchFamily="34" charset="0"/>
              </a:rPr>
              <a:t> container name</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It maybe called “mysqldb”</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5637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1941"/>
            <a:ext cx="80010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configure site</a:t>
            </a:r>
            <a:endParaRPr spc="35" dirty="0"/>
          </a:p>
        </p:txBody>
      </p:sp>
      <p:pic>
        <p:nvPicPr>
          <p:cNvPr id="5" name="Picture 4" descr="Graphical user interface, application&#10;&#10;Description automatically generated">
            <a:extLst>
              <a:ext uri="{FF2B5EF4-FFF2-40B4-BE49-F238E27FC236}">
                <a16:creationId xmlns:a16="http://schemas.microsoft.com/office/drawing/2014/main" id="{A350B07C-40CA-235C-EA16-DB3E24030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1967" y="0"/>
            <a:ext cx="6170033" cy="6858000"/>
          </a:xfrm>
          <a:prstGeom prst="rect">
            <a:avLst/>
          </a:prstGeom>
        </p:spPr>
      </p:pic>
      <p:sp>
        <p:nvSpPr>
          <p:cNvPr id="6" name="TextBox 5">
            <a:extLst>
              <a:ext uri="{FF2B5EF4-FFF2-40B4-BE49-F238E27FC236}">
                <a16:creationId xmlns:a16="http://schemas.microsoft.com/office/drawing/2014/main" id="{62BB881F-C8A0-9E47-B8E9-919F109C983A}"/>
              </a:ext>
            </a:extLst>
          </p:cNvPr>
          <p:cNvSpPr txBox="1"/>
          <p:nvPr/>
        </p:nvSpPr>
        <p:spPr>
          <a:xfrm>
            <a:off x="457200" y="1022572"/>
            <a:ext cx="5350042" cy="1990288"/>
          </a:xfrm>
          <a:prstGeom prst="rect">
            <a:avLst/>
          </a:prstGeom>
          <a:noFill/>
        </p:spPr>
        <p:txBody>
          <a:bodyPr wrap="square">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Site name</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Site email address:</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Username: drupal</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Password: lion_Pass1234</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0468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1941"/>
            <a:ext cx="10439400" cy="570669"/>
          </a:xfrm>
          <a:prstGeom prst="rect">
            <a:avLst/>
          </a:prstGeom>
        </p:spPr>
        <p:txBody>
          <a:bodyPr vert="horz" wrap="square" lIns="0" tIns="16510" rIns="0" bIns="0" rtlCol="0">
            <a:spAutoFit/>
          </a:bodyPr>
          <a:lstStyle/>
          <a:p>
            <a:pPr marL="12700">
              <a:spcBef>
                <a:spcPts val="130"/>
              </a:spcBef>
            </a:pPr>
            <a:r>
              <a:rPr lang="en-FI" sz="3600" dirty="0">
                <a:latin typeface="Arial" panose="020B0604020202020204" pitchFamily="34" charset="0"/>
                <a:cs typeface="Arial" panose="020B0604020202020204" pitchFamily="34" charset="0"/>
              </a:rPr>
              <a:t>Installation: accessing docker containers</a:t>
            </a:r>
            <a:endParaRPr spc="35" dirty="0"/>
          </a:p>
        </p:txBody>
      </p:sp>
      <p:sp>
        <p:nvSpPr>
          <p:cNvPr id="3" name="TextBox 2">
            <a:extLst>
              <a:ext uri="{FF2B5EF4-FFF2-40B4-BE49-F238E27FC236}">
                <a16:creationId xmlns:a16="http://schemas.microsoft.com/office/drawing/2014/main" id="{351B2607-E800-6899-A4C7-E7AE73FA9A04}"/>
              </a:ext>
            </a:extLst>
          </p:cNvPr>
          <p:cNvSpPr txBox="1"/>
          <p:nvPr/>
        </p:nvSpPr>
        <p:spPr>
          <a:xfrm>
            <a:off x="609600" y="914400"/>
            <a:ext cx="10820400" cy="5799023"/>
          </a:xfrm>
          <a:prstGeom prst="rect">
            <a:avLst/>
          </a:prstGeom>
          <a:noFill/>
        </p:spPr>
        <p:txBody>
          <a:bodyPr wrap="square">
            <a:spAutoFit/>
          </a:bodyPr>
          <a:lstStyle/>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docker ps – shows list of running containers</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How to go inside a container?</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docker exec -it drupal9 /bin/bash</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Go inside /web/modules directory and check list of files</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Open your </a:t>
            </a:r>
            <a:r>
              <a:rPr lang="en-GB" sz="2400" dirty="0" err="1">
                <a:solidFill>
                  <a:schemeClr val="bg1"/>
                </a:solidFill>
                <a:latin typeface="Arial" panose="020B0604020202020204" pitchFamily="34" charset="0"/>
                <a:cs typeface="Arial" panose="020B0604020202020204" pitchFamily="34" charset="0"/>
              </a:rPr>
              <a:t>localDrupal</a:t>
            </a:r>
            <a:r>
              <a:rPr lang="en-GB" sz="2400" dirty="0">
                <a:solidFill>
                  <a:schemeClr val="bg1"/>
                </a:solidFill>
                <a:latin typeface="Arial" panose="020B0604020202020204" pitchFamily="34" charset="0"/>
                <a:cs typeface="Arial" panose="020B0604020202020204" pitchFamily="34" charset="0"/>
              </a:rPr>
              <a:t> folder in your VS Code</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Add some empty text files e.g. “</a:t>
            </a:r>
            <a:r>
              <a:rPr lang="en-GB" sz="2400" dirty="0" err="1">
                <a:solidFill>
                  <a:schemeClr val="bg1"/>
                </a:solidFill>
                <a:latin typeface="Arial" panose="020B0604020202020204" pitchFamily="34" charset="0"/>
                <a:cs typeface="Arial" panose="020B0604020202020204" pitchFamily="34" charset="0"/>
              </a:rPr>
              <a:t>testmodule.txt</a:t>
            </a:r>
            <a:r>
              <a:rPr lang="en-GB" sz="2400" dirty="0">
                <a:solidFill>
                  <a:schemeClr val="bg1"/>
                </a:solidFill>
                <a:latin typeface="Arial" panose="020B0604020202020204" pitchFamily="34" charset="0"/>
                <a:cs typeface="Arial" panose="020B0604020202020204" pitchFamily="34" charset="0"/>
              </a:rPr>
              <a:t>” in /modules directory</a:t>
            </a: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Add some empty text file in themes folder e.g. “</a:t>
            </a:r>
            <a:r>
              <a:rPr lang="en-GB" sz="2400" dirty="0" err="1">
                <a:solidFill>
                  <a:schemeClr val="bg1"/>
                </a:solidFill>
                <a:latin typeface="Arial" panose="020B0604020202020204" pitchFamily="34" charset="0"/>
                <a:cs typeface="Arial" panose="020B0604020202020204" pitchFamily="34" charset="0"/>
              </a:rPr>
              <a:t>testtheme.txt</a:t>
            </a:r>
            <a:r>
              <a:rPr lang="en-GB" sz="2400" dirty="0">
                <a:solidFill>
                  <a:schemeClr val="bg1"/>
                </a:solidFill>
                <a:latin typeface="Arial" panose="020B0604020202020204" pitchFamily="34" charset="0"/>
                <a:cs typeface="Arial" panose="020B0604020202020204" pitchFamily="34" charset="0"/>
              </a:rPr>
              <a:t>” in /themes directory</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12700">
              <a:spcBef>
                <a:spcPts val="100"/>
              </a:spcBef>
              <a:tabLst>
                <a:tab pos="241300" algn="l"/>
              </a:tabLst>
            </a:pPr>
            <a:r>
              <a:rPr lang="en-GB" sz="2400" dirty="0">
                <a:solidFill>
                  <a:schemeClr val="bg1"/>
                </a:solidFill>
                <a:latin typeface="Arial" panose="020B0604020202020204" pitchFamily="34" charset="0"/>
                <a:cs typeface="Arial" panose="020B0604020202020204" pitchFamily="34" charset="0"/>
              </a:rPr>
              <a:t>Check if the mapping is working from your drupal container</a:t>
            </a:r>
          </a:p>
          <a:p>
            <a:pPr marL="12700">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1526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28600"/>
            <a:ext cx="7622261" cy="555280"/>
          </a:xfrm>
          <a:prstGeom prst="rect">
            <a:avLst/>
          </a:prstGeom>
        </p:spPr>
        <p:txBody>
          <a:bodyPr vert="horz" wrap="square" lIns="0" tIns="16510" rIns="0" bIns="0" rtlCol="0">
            <a:spAutoFit/>
          </a:bodyPr>
          <a:lstStyle/>
          <a:p>
            <a:pPr marL="12700">
              <a:lnSpc>
                <a:spcPct val="100000"/>
              </a:lnSpc>
              <a:spcBef>
                <a:spcPts val="130"/>
              </a:spcBef>
            </a:pPr>
            <a:r>
              <a:rPr lang="en-GB" dirty="0"/>
              <a:t>What is CMS?</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914400" y="1066800"/>
            <a:ext cx="10439400" cy="5552802"/>
          </a:xfrm>
          <a:prstGeom prst="rect">
            <a:avLst/>
          </a:prstGeom>
        </p:spPr>
        <p:txBody>
          <a:bodyPr vert="horz" wrap="square" lIns="0" tIns="12700" rIns="0" bIns="0" rtlCol="0">
            <a:spAutoFit/>
          </a:bodyPr>
          <a:lstStyle/>
          <a:p>
            <a:r>
              <a:rPr lang="en-GB" sz="2400" dirty="0">
                <a:solidFill>
                  <a:schemeClr val="bg1"/>
                </a:solidFill>
              </a:rPr>
              <a:t>A CMS (Content Management System) is software that helps you manage digital content. More specifically, a CMS like Drupal is a web application that allows one or more users to </a:t>
            </a:r>
            <a:r>
              <a:rPr lang="en-GB" sz="2400" b="1" dirty="0">
                <a:solidFill>
                  <a:srgbClr val="FFFF00"/>
                </a:solidFill>
              </a:rPr>
              <a:t>create, edit, publish, and control access </a:t>
            </a:r>
            <a:r>
              <a:rPr lang="en-GB" sz="2400" dirty="0">
                <a:solidFill>
                  <a:schemeClr val="bg1"/>
                </a:solidFill>
              </a:rPr>
              <a:t>to a website using a graphical user interface (GUI). Many modern content management systems use a database to store the content and a scripting language (in Drupal's case, PHP) to dynamically build the HTML needed to present the content to a web browser.</a:t>
            </a:r>
          </a:p>
          <a:p>
            <a:endParaRPr lang="en-GB" dirty="0">
              <a:solidFill>
                <a:schemeClr val="bg1"/>
              </a:solidFill>
            </a:endParaRPr>
          </a:p>
          <a:p>
            <a:endParaRPr lang="en-GB" dirty="0">
              <a:solidFill>
                <a:schemeClr val="bg1"/>
              </a:solidFill>
            </a:endParaRPr>
          </a:p>
          <a:p>
            <a:r>
              <a:rPr lang="en-GB" b="1" dirty="0">
                <a:solidFill>
                  <a:schemeClr val="bg1"/>
                </a:solidFill>
              </a:rPr>
              <a:t>Additional resources</a:t>
            </a:r>
          </a:p>
          <a:p>
            <a:r>
              <a:rPr lang="en-GB" i="1" dirty="0">
                <a:solidFill>
                  <a:schemeClr val="bg1"/>
                </a:solidFill>
                <a:hlinkClick r:id="rId3">
                  <a:extLst>
                    <a:ext uri="{A12FA001-AC4F-418D-AE19-62706E023703}">
                      <ahyp:hlinkClr xmlns:ahyp="http://schemas.microsoft.com/office/drawing/2018/hyperlinkcolor" val="tx"/>
                    </a:ext>
                  </a:extLst>
                </a:hlinkClick>
              </a:rPr>
              <a:t>Drupal.org</a:t>
            </a:r>
            <a:r>
              <a:rPr lang="en-GB" dirty="0">
                <a:solidFill>
                  <a:schemeClr val="bg1"/>
                </a:solidFill>
                <a:hlinkClick r:id="rId3">
                  <a:extLst>
                    <a:ext uri="{A12FA001-AC4F-418D-AE19-62706E023703}">
                      <ahyp:hlinkClr xmlns:ahyp="http://schemas.microsoft.com/office/drawing/2018/hyperlinkcolor" val="tx"/>
                    </a:ext>
                  </a:extLst>
                </a:hlinkClick>
              </a:rPr>
              <a:t> community documentation page "Understanding Drupal: Overview”</a:t>
            </a:r>
            <a:r>
              <a:rPr lang="en-GB" dirty="0">
                <a:solidFill>
                  <a:schemeClr val="bg1"/>
                </a:solidFill>
              </a:rPr>
              <a:t> </a:t>
            </a:r>
          </a:p>
          <a:p>
            <a:endParaRPr lang="en-GB" dirty="0">
              <a:solidFill>
                <a:schemeClr val="bg1"/>
              </a:solidFill>
              <a:hlinkClick r:id="rId3">
                <a:extLst>
                  <a:ext uri="{A12FA001-AC4F-418D-AE19-62706E023703}">
                    <ahyp:hlinkClr xmlns:ahyp="http://schemas.microsoft.com/office/drawing/2018/hyperlinkcolor" val="tx"/>
                  </a:ext>
                </a:extLst>
              </a:hlinkClick>
            </a:endParaRPr>
          </a:p>
          <a:p>
            <a:r>
              <a:rPr lang="en-GB" dirty="0">
                <a:solidFill>
                  <a:schemeClr val="bg1"/>
                </a:solidFill>
                <a:hlinkClick r:id="rId3">
                  <a:extLst>
                    <a:ext uri="{A12FA001-AC4F-418D-AE19-62706E023703}">
                      <ahyp:hlinkClr xmlns:ahyp="http://schemas.microsoft.com/office/drawing/2018/hyperlinkcolor" val="tx"/>
                    </a:ext>
                  </a:extLst>
                </a:hlinkClick>
              </a:rPr>
              <a:t>https://www.drupal.org/docs/understanding-drupal/overview</a:t>
            </a:r>
            <a:r>
              <a:rPr lang="en-GB" dirty="0">
                <a:solidFill>
                  <a:schemeClr val="bg1"/>
                </a:solidFill>
              </a:rPr>
              <a:t>  </a:t>
            </a:r>
          </a:p>
          <a:p>
            <a:r>
              <a:rPr lang="en-GB" i="1" dirty="0">
                <a:solidFill>
                  <a:schemeClr val="bg1"/>
                </a:solidFill>
                <a:hlinkClick r:id="rId4">
                  <a:extLst>
                    <a:ext uri="{A12FA001-AC4F-418D-AE19-62706E023703}">
                      <ahyp:hlinkClr xmlns:ahyp="http://schemas.microsoft.com/office/drawing/2018/hyperlinkcolor" val="tx"/>
                    </a:ext>
                  </a:extLst>
                </a:hlinkClick>
              </a:rPr>
              <a:t>Drupal.org</a:t>
            </a:r>
            <a:r>
              <a:rPr lang="en-GB" dirty="0">
                <a:solidFill>
                  <a:schemeClr val="bg1"/>
                </a:solidFill>
                <a:hlinkClick r:id="rId4">
                  <a:extLst>
                    <a:ext uri="{A12FA001-AC4F-418D-AE19-62706E023703}">
                      <ahyp:hlinkClr xmlns:ahyp="http://schemas.microsoft.com/office/drawing/2018/hyperlinkcolor" val="tx"/>
                    </a:ext>
                  </a:extLst>
                </a:hlinkClick>
              </a:rPr>
              <a:t> page "FAQ" (Frequently Asked Questions)</a:t>
            </a:r>
            <a:endParaRPr lang="en-GB" dirty="0">
              <a:solidFill>
                <a:schemeClr val="bg1"/>
              </a:solidFill>
            </a:endParaRPr>
          </a:p>
          <a:p>
            <a:endParaRPr lang="en-GB" dirty="0">
              <a:solidFill>
                <a:schemeClr val="bg1"/>
              </a:solidFill>
            </a:endParaRPr>
          </a:p>
          <a:p>
            <a:r>
              <a:rPr lang="en-GB" dirty="0">
                <a:solidFill>
                  <a:schemeClr val="bg1"/>
                </a:solidFill>
              </a:rPr>
              <a:t>https://</a:t>
            </a:r>
            <a:r>
              <a:rPr lang="en-GB" dirty="0" err="1">
                <a:solidFill>
                  <a:schemeClr val="bg1"/>
                </a:solidFill>
              </a:rPr>
              <a:t>www.drupal.org</a:t>
            </a:r>
            <a:r>
              <a:rPr lang="en-GB" dirty="0">
                <a:solidFill>
                  <a:schemeClr val="bg1"/>
                </a:solidFill>
              </a:rPr>
              <a:t>/about/</a:t>
            </a:r>
            <a:r>
              <a:rPr lang="en-GB" dirty="0" err="1">
                <a:solidFill>
                  <a:schemeClr val="bg1"/>
                </a:solidFill>
              </a:rPr>
              <a:t>faq</a:t>
            </a:r>
            <a:endParaRPr lang="en-GB" dirty="0">
              <a:solidFill>
                <a:schemeClr val="bg1"/>
              </a:solidFill>
            </a:endParaRPr>
          </a:p>
          <a:p>
            <a:endParaRPr lang="en-GB" i="1" dirty="0">
              <a:solidFill>
                <a:schemeClr val="bg1"/>
              </a:solidFill>
              <a:hlinkClick r:id="rId5">
                <a:extLst>
                  <a:ext uri="{A12FA001-AC4F-418D-AE19-62706E023703}">
                    <ahyp:hlinkClr xmlns:ahyp="http://schemas.microsoft.com/office/drawing/2018/hyperlinkcolor" val="tx"/>
                  </a:ext>
                </a:extLst>
              </a:hlinkClick>
            </a:endParaRPr>
          </a:p>
          <a:p>
            <a:r>
              <a:rPr lang="en-GB" i="1" dirty="0">
                <a:solidFill>
                  <a:schemeClr val="bg1"/>
                </a:solidFill>
                <a:hlinkClick r:id="rId5">
                  <a:extLst>
                    <a:ext uri="{A12FA001-AC4F-418D-AE19-62706E023703}">
                      <ahyp:hlinkClr xmlns:ahyp="http://schemas.microsoft.com/office/drawing/2018/hyperlinkcolor" val="tx"/>
                    </a:ext>
                  </a:extLst>
                </a:hlinkClick>
              </a:rPr>
              <a:t>Drupal.org</a:t>
            </a:r>
            <a:r>
              <a:rPr lang="en-GB" dirty="0">
                <a:solidFill>
                  <a:schemeClr val="bg1"/>
                </a:solidFill>
                <a:hlinkClick r:id="rId5">
                  <a:extLst>
                    <a:ext uri="{A12FA001-AC4F-418D-AE19-62706E023703}">
                      <ahyp:hlinkClr xmlns:ahyp="http://schemas.microsoft.com/office/drawing/2018/hyperlinkcolor" val="tx"/>
                    </a:ext>
                  </a:extLst>
                </a:hlinkClick>
              </a:rPr>
              <a:t> page "Case Studies”</a:t>
            </a:r>
            <a:br>
              <a:rPr lang="en-GB" dirty="0">
                <a:solidFill>
                  <a:schemeClr val="bg1"/>
                </a:solidFill>
              </a:rPr>
            </a:br>
            <a:r>
              <a:rPr lang="en-GB" dirty="0">
                <a:solidFill>
                  <a:schemeClr val="bg1"/>
                </a:solidFill>
              </a:rPr>
              <a:t>https://</a:t>
            </a:r>
            <a:r>
              <a:rPr lang="en-GB" dirty="0" err="1">
                <a:solidFill>
                  <a:schemeClr val="bg1"/>
                </a:solidFill>
              </a:rPr>
              <a:t>www.drupal.org</a:t>
            </a:r>
            <a:r>
              <a:rPr lang="en-GB" dirty="0">
                <a:solidFill>
                  <a:schemeClr val="bg1"/>
                </a:solidFill>
              </a:rPr>
              <a:t>/case-studies</a:t>
            </a:r>
          </a:p>
        </p:txBody>
      </p:sp>
    </p:spTree>
    <p:extLst>
      <p:ext uri="{BB962C8B-B14F-4D97-AF65-F5344CB8AC3E}">
        <p14:creationId xmlns:p14="http://schemas.microsoft.com/office/powerpoint/2010/main" val="1544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7770" y="115711"/>
            <a:ext cx="7012661" cy="555280"/>
          </a:xfrm>
          <a:prstGeom prst="rect">
            <a:avLst/>
          </a:prstGeom>
        </p:spPr>
        <p:txBody>
          <a:bodyPr vert="horz" wrap="square" lIns="0" tIns="16510" rIns="0" bIns="0" rtlCol="0">
            <a:spAutoFit/>
          </a:bodyPr>
          <a:lstStyle/>
          <a:p>
            <a:pPr marL="12700">
              <a:lnSpc>
                <a:spcPct val="100000"/>
              </a:lnSpc>
              <a:spcBef>
                <a:spcPts val="130"/>
              </a:spcBef>
            </a:pPr>
            <a:r>
              <a:rPr lang="fi-FI" spc="35" dirty="0"/>
              <a:t>Simple Exploration and Practice</a:t>
            </a:r>
            <a:endParaRPr spc="35" dirty="0"/>
          </a:p>
        </p:txBody>
      </p:sp>
      <p:sp>
        <p:nvSpPr>
          <p:cNvPr id="3" name="object 3"/>
          <p:cNvSpPr txBox="1"/>
          <p:nvPr/>
        </p:nvSpPr>
        <p:spPr>
          <a:xfrm>
            <a:off x="1524000" y="1143000"/>
            <a:ext cx="8138161" cy="4560223"/>
          </a:xfrm>
          <a:prstGeom prst="rect">
            <a:avLst/>
          </a:prstGeom>
        </p:spPr>
        <p:txBody>
          <a:bodyPr vert="horz" wrap="square" lIns="0" tIns="12700" rIns="0" bIns="0" rtlCol="0" anchor="t">
            <a:spAutoFit/>
          </a:bodyPr>
          <a:lstStyle/>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Just brief walkthrough of the source code structure of Drupal 9</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Try to find modules folder</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On which folder you will create your module</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Make a guess</a:t>
            </a:r>
          </a:p>
          <a:p>
            <a:pPr marL="298450" indent="-28575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Explore your newly installed Drupal site on your local computer</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Change logo name</a:t>
            </a:r>
          </a:p>
          <a:p>
            <a:pPr marL="755650" lvl="1"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Edit header and or footer</a:t>
            </a:r>
          </a:p>
          <a:p>
            <a:pPr marL="298450" indent="-28575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298450" indent="-28575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4244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7770" y="115711"/>
            <a:ext cx="7012661" cy="555280"/>
          </a:xfrm>
          <a:prstGeom prst="rect">
            <a:avLst/>
          </a:prstGeom>
        </p:spPr>
        <p:txBody>
          <a:bodyPr vert="horz" wrap="square" lIns="0" tIns="16510" rIns="0" bIns="0" rtlCol="0">
            <a:spAutoFit/>
          </a:bodyPr>
          <a:lstStyle/>
          <a:p>
            <a:pPr marL="12700">
              <a:lnSpc>
                <a:spcPct val="100000"/>
              </a:lnSpc>
              <a:spcBef>
                <a:spcPts val="130"/>
              </a:spcBef>
            </a:pPr>
            <a:r>
              <a:rPr lang="fi-FI" spc="35" dirty="0"/>
              <a:t>Simple Exploration and Practice</a:t>
            </a:r>
            <a:endParaRPr spc="35" dirty="0"/>
          </a:p>
        </p:txBody>
      </p:sp>
      <p:sp>
        <p:nvSpPr>
          <p:cNvPr id="3" name="object 3"/>
          <p:cNvSpPr txBox="1"/>
          <p:nvPr/>
        </p:nvSpPr>
        <p:spPr>
          <a:xfrm>
            <a:off x="1647424" y="822208"/>
            <a:ext cx="8138161" cy="4560223"/>
          </a:xfrm>
          <a:prstGeom prst="rect">
            <a:avLst/>
          </a:prstGeom>
        </p:spPr>
        <p:txBody>
          <a:bodyPr vert="horz" wrap="square" lIns="0" tIns="12700" rIns="0" bIns="0" rtlCol="0" anchor="t">
            <a:spAutoFit/>
          </a:bodyPr>
          <a:lstStyle/>
          <a:p>
            <a:pPr marL="298450" indent="-285750">
              <a:spcBef>
                <a:spcPts val="100"/>
              </a:spcBef>
              <a:buFontTx/>
              <a:buChar char="-"/>
              <a:tabLst>
                <a:tab pos="241300" algn="l"/>
              </a:tabLst>
            </a:pPr>
            <a:endParaRPr lang="en-GB" sz="2400" dirty="0">
              <a:solidFill>
                <a:schemeClr val="bg1"/>
              </a:solidFill>
            </a:endParaRPr>
          </a:p>
          <a:p>
            <a:pPr marL="298450" indent="-285750">
              <a:spcBef>
                <a:spcPts val="100"/>
              </a:spcBef>
              <a:buFontTx/>
              <a:buChar char="-"/>
              <a:tabLst>
                <a:tab pos="241300" algn="l"/>
              </a:tabLst>
            </a:pPr>
            <a:r>
              <a:rPr lang="en-GB" sz="2400" dirty="0">
                <a:solidFill>
                  <a:schemeClr val="bg1"/>
                </a:solidFill>
              </a:rPr>
              <a:t>Add more users to your new drupal site</a:t>
            </a:r>
          </a:p>
          <a:p>
            <a:pPr marL="755650" lvl="1" indent="-285750">
              <a:spcBef>
                <a:spcPts val="100"/>
              </a:spcBef>
              <a:buFontTx/>
              <a:buChar char="-"/>
              <a:tabLst>
                <a:tab pos="241300" algn="l"/>
              </a:tabLst>
            </a:pPr>
            <a:r>
              <a:rPr lang="en-GB" sz="2400" dirty="0">
                <a:solidFill>
                  <a:schemeClr val="bg1"/>
                </a:solidFill>
                <a:cs typeface="Calibri"/>
              </a:rPr>
              <a:t>Create more than one users in your new drupal site</a:t>
            </a:r>
          </a:p>
          <a:p>
            <a:pPr marL="469900" lvl="1">
              <a:spcBef>
                <a:spcPts val="100"/>
              </a:spcBef>
              <a:tabLst>
                <a:tab pos="241300" algn="l"/>
              </a:tabLst>
            </a:pPr>
            <a:r>
              <a:rPr lang="en-GB" sz="2400" dirty="0">
                <a:solidFill>
                  <a:schemeClr val="bg1"/>
                </a:solidFill>
                <a:cs typeface="Calibri"/>
              </a:rPr>
              <a:t>-     Try to login from those newly created users</a:t>
            </a:r>
            <a:endParaRPr lang="en-GB" sz="2400" dirty="0">
              <a:solidFill>
                <a:schemeClr val="bg1"/>
              </a:solidFill>
            </a:endParaRPr>
          </a:p>
          <a:p>
            <a:pPr marL="298450" indent="-285750">
              <a:spcBef>
                <a:spcPts val="100"/>
              </a:spcBef>
              <a:buFontTx/>
              <a:buChar char="-"/>
              <a:tabLst>
                <a:tab pos="241300" algn="l"/>
              </a:tabLst>
            </a:pPr>
            <a:endParaRPr lang="en-GB" sz="2400" dirty="0">
              <a:solidFill>
                <a:schemeClr val="bg1"/>
              </a:solidFill>
            </a:endParaRPr>
          </a:p>
          <a:p>
            <a:pPr marL="298450" indent="-285750">
              <a:spcBef>
                <a:spcPts val="100"/>
              </a:spcBef>
              <a:buFontTx/>
              <a:buChar char="-"/>
              <a:tabLst>
                <a:tab pos="241300" algn="l"/>
              </a:tabLst>
            </a:pPr>
            <a:r>
              <a:rPr lang="en-GB" sz="2400" dirty="0">
                <a:solidFill>
                  <a:schemeClr val="bg1"/>
                </a:solidFill>
              </a:rPr>
              <a:t>Assign roles and permission </a:t>
            </a:r>
          </a:p>
          <a:p>
            <a:pPr marL="755650" lvl="1" indent="-285750">
              <a:spcBef>
                <a:spcPts val="100"/>
              </a:spcBef>
              <a:buFontTx/>
              <a:buChar char="-"/>
              <a:tabLst>
                <a:tab pos="241300" algn="l"/>
              </a:tabLst>
            </a:pPr>
            <a:r>
              <a:rPr lang="en-GB" sz="2400" dirty="0">
                <a:solidFill>
                  <a:schemeClr val="bg1"/>
                </a:solidFill>
                <a:cs typeface="Calibri"/>
              </a:rPr>
              <a:t>Give some roles and permission to a user</a:t>
            </a:r>
          </a:p>
          <a:p>
            <a:pPr marL="755650" lvl="1" indent="-285750">
              <a:spcBef>
                <a:spcPts val="100"/>
              </a:spcBef>
              <a:buFontTx/>
              <a:buChar char="-"/>
              <a:tabLst>
                <a:tab pos="241300" algn="l"/>
              </a:tabLst>
            </a:pPr>
            <a:r>
              <a:rPr lang="en-GB" sz="2400" dirty="0">
                <a:solidFill>
                  <a:schemeClr val="bg1"/>
                </a:solidFill>
                <a:cs typeface="Calibri"/>
              </a:rPr>
              <a:t>Login from the user who has specific roles and permission</a:t>
            </a:r>
          </a:p>
          <a:p>
            <a:pPr marL="298450" indent="-285750">
              <a:spcBef>
                <a:spcPts val="100"/>
              </a:spcBef>
              <a:buFontTx/>
              <a:buChar char="-"/>
              <a:tabLst>
                <a:tab pos="241300" algn="l"/>
              </a:tabLst>
            </a:pPr>
            <a:endParaRPr lang="en-GB" sz="2400" dirty="0">
              <a:solidFill>
                <a:schemeClr val="bg1"/>
              </a:solidFill>
            </a:endParaRPr>
          </a:p>
          <a:p>
            <a:br>
              <a:rPr lang="en-GB" sz="2400" dirty="0"/>
            </a:br>
            <a:endParaRPr lang="en-GB" sz="2400" dirty="0">
              <a:solidFill>
                <a:schemeClr val="bg1"/>
              </a:solidFill>
            </a:endParaRPr>
          </a:p>
          <a:p>
            <a:pPr marL="12700">
              <a:spcBef>
                <a:spcPts val="100"/>
              </a:spcBef>
              <a:tabLst>
                <a:tab pos="241300" algn="l"/>
              </a:tabLst>
            </a:pPr>
            <a:endParaRPr lang="en-GB" sz="2400" dirty="0">
              <a:solidFill>
                <a:schemeClr val="bg1"/>
              </a:solidFill>
            </a:endParaRPr>
          </a:p>
        </p:txBody>
      </p:sp>
    </p:spTree>
    <p:extLst>
      <p:ext uri="{BB962C8B-B14F-4D97-AF65-F5344CB8AC3E}">
        <p14:creationId xmlns:p14="http://schemas.microsoft.com/office/powerpoint/2010/main" val="1847539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5400" y="228600"/>
            <a:ext cx="7012661" cy="555280"/>
          </a:xfrm>
          <a:prstGeom prst="rect">
            <a:avLst/>
          </a:prstGeom>
        </p:spPr>
        <p:txBody>
          <a:bodyPr vert="horz" wrap="square" lIns="0" tIns="16510" rIns="0" bIns="0" rtlCol="0">
            <a:spAutoFit/>
          </a:bodyPr>
          <a:lstStyle/>
          <a:p>
            <a:pPr marL="12700">
              <a:lnSpc>
                <a:spcPct val="100000"/>
              </a:lnSpc>
              <a:spcBef>
                <a:spcPts val="130"/>
              </a:spcBef>
            </a:pPr>
            <a:r>
              <a:rPr lang="fi-FI" spc="35" dirty="0" err="1"/>
              <a:t>Useful</a:t>
            </a:r>
            <a:r>
              <a:rPr lang="fi-FI" spc="35" dirty="0"/>
              <a:t> Resources</a:t>
            </a:r>
            <a:endParaRPr spc="35" dirty="0"/>
          </a:p>
        </p:txBody>
      </p:sp>
      <p:sp>
        <p:nvSpPr>
          <p:cNvPr id="3" name="object 3"/>
          <p:cNvSpPr txBox="1"/>
          <p:nvPr/>
        </p:nvSpPr>
        <p:spPr>
          <a:xfrm>
            <a:off x="1158239" y="1066800"/>
            <a:ext cx="8138161" cy="1941557"/>
          </a:xfrm>
          <a:prstGeom prst="rect">
            <a:avLst/>
          </a:prstGeom>
        </p:spPr>
        <p:txBody>
          <a:bodyPr vert="horz" wrap="square" lIns="0" tIns="12700" rIns="0" bIns="0" rtlCol="0">
            <a:spAutoFit/>
          </a:bodyPr>
          <a:lstStyle/>
          <a:p>
            <a:br>
              <a:rPr lang="en-GB" dirty="0"/>
            </a:br>
            <a:endParaRPr lang="en-GB" dirty="0">
              <a:solidFill>
                <a:schemeClr val="bg1"/>
              </a:solidFill>
            </a:endParaRPr>
          </a:p>
          <a:p>
            <a:pPr marL="298450" indent="-285750">
              <a:spcBef>
                <a:spcPts val="100"/>
              </a:spcBef>
              <a:buFontTx/>
              <a:buChar char="-"/>
              <a:tabLst>
                <a:tab pos="241300" algn="l"/>
              </a:tabLst>
            </a:pPr>
            <a:endParaRPr lang="en-GB" dirty="0">
              <a:solidFill>
                <a:schemeClr val="bg1"/>
              </a:solidFill>
            </a:endParaRPr>
          </a:p>
          <a:p>
            <a:pPr marL="12700">
              <a:spcBef>
                <a:spcPts val="100"/>
              </a:spcBef>
              <a:tabLst>
                <a:tab pos="241300" algn="l"/>
              </a:tabLst>
            </a:pPr>
            <a:endParaRPr lang="en-GB" sz="2400" dirty="0">
              <a:solidFill>
                <a:schemeClr val="bg1"/>
              </a:solidFill>
            </a:endParaRPr>
          </a:p>
          <a:p>
            <a:pPr marL="12700">
              <a:lnSpc>
                <a:spcPct val="100000"/>
              </a:lnSpc>
              <a:spcBef>
                <a:spcPts val="100"/>
              </a:spcBef>
              <a:tabLst>
                <a:tab pos="241300" algn="l"/>
              </a:tabLst>
            </a:pPr>
            <a:endParaRPr lang="fi-FI" sz="2200" spc="40" dirty="0">
              <a:solidFill>
                <a:srgbClr val="FFFFFF"/>
              </a:solidFill>
              <a:latin typeface="Arial"/>
              <a:cs typeface="Arial"/>
            </a:endParaRPr>
          </a:p>
          <a:p>
            <a:pPr marL="469900" lvl="1">
              <a:spcBef>
                <a:spcPts val="100"/>
              </a:spcBef>
              <a:tabLst>
                <a:tab pos="241300" algn="l"/>
              </a:tabLst>
            </a:pPr>
            <a:endParaRPr lang="fi-FI" sz="2200" spc="40" dirty="0">
              <a:solidFill>
                <a:srgbClr val="FFFFFF"/>
              </a:solidFill>
              <a:latin typeface="Arial"/>
              <a:cs typeface="Arial"/>
            </a:endParaRPr>
          </a:p>
        </p:txBody>
      </p:sp>
      <p:sp>
        <p:nvSpPr>
          <p:cNvPr id="4" name="object 3">
            <a:extLst>
              <a:ext uri="{FF2B5EF4-FFF2-40B4-BE49-F238E27FC236}">
                <a16:creationId xmlns:a16="http://schemas.microsoft.com/office/drawing/2014/main" id="{6F786BD2-C0E1-AE49-BD76-CC8AF3D34C57}"/>
              </a:ext>
            </a:extLst>
          </p:cNvPr>
          <p:cNvSpPr txBox="1"/>
          <p:nvPr/>
        </p:nvSpPr>
        <p:spPr>
          <a:xfrm>
            <a:off x="1158239" y="1066800"/>
            <a:ext cx="8138161" cy="5681042"/>
          </a:xfrm>
          <a:prstGeom prst="rect">
            <a:avLst/>
          </a:prstGeom>
        </p:spPr>
        <p:txBody>
          <a:bodyPr vert="horz" wrap="square" lIns="0" tIns="12700" rIns="0" bIns="0" rtlCol="0">
            <a:spAutoFit/>
          </a:bodyPr>
          <a:lstStyle/>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Drupal user guide </a:t>
            </a:r>
            <a:br>
              <a:rPr lang="en-GB" sz="2400" dirty="0">
                <a:solidFill>
                  <a:schemeClr val="bg1"/>
                </a:solidFill>
                <a:latin typeface="Arial" panose="020B0604020202020204" pitchFamily="34" charset="0"/>
                <a:cs typeface="Arial" panose="020B0604020202020204" pitchFamily="34" charset="0"/>
              </a:rPr>
            </a:br>
            <a:r>
              <a:rPr lang="en-GB" sz="2400" dirty="0">
                <a:solidFill>
                  <a:schemeClr val="bg1"/>
                </a:solidFill>
                <a:latin typeface="Arial" panose="020B0604020202020204" pitchFamily="34" charset="0"/>
                <a:cs typeface="Arial" panose="020B0604020202020204" pitchFamily="34" charset="0"/>
              </a:rPr>
              <a:t>https://</a:t>
            </a:r>
            <a:r>
              <a:rPr lang="en-GB" sz="2400" dirty="0" err="1">
                <a:solidFill>
                  <a:schemeClr val="bg1"/>
                </a:solidFill>
                <a:latin typeface="Arial" panose="020B0604020202020204" pitchFamily="34" charset="0"/>
                <a:cs typeface="Arial" panose="020B0604020202020204" pitchFamily="34" charset="0"/>
              </a:rPr>
              <a:t>www.drupal.org</a:t>
            </a:r>
            <a:r>
              <a:rPr lang="en-GB" sz="2400" dirty="0">
                <a:solidFill>
                  <a:schemeClr val="bg1"/>
                </a:solidFill>
                <a:latin typeface="Arial" panose="020B0604020202020204" pitchFamily="34" charset="0"/>
                <a:cs typeface="Arial" panose="020B0604020202020204" pitchFamily="34" charset="0"/>
              </a:rPr>
              <a:t>/docs/</a:t>
            </a:r>
            <a:r>
              <a:rPr lang="en-GB" sz="2400" dirty="0" err="1">
                <a:solidFill>
                  <a:schemeClr val="bg1"/>
                </a:solidFill>
                <a:latin typeface="Arial" panose="020B0604020202020204" pitchFamily="34" charset="0"/>
                <a:cs typeface="Arial" panose="020B0604020202020204" pitchFamily="34" charset="0"/>
              </a:rPr>
              <a:t>user_guide</a:t>
            </a:r>
            <a:r>
              <a:rPr lang="en-GB" sz="2400" dirty="0">
                <a:solidFill>
                  <a:schemeClr val="bg1"/>
                </a:solidFill>
                <a:latin typeface="Arial" panose="020B0604020202020204" pitchFamily="34" charset="0"/>
                <a:cs typeface="Arial" panose="020B0604020202020204" pitchFamily="34" charset="0"/>
              </a:rPr>
              <a:t>/</a:t>
            </a:r>
            <a:r>
              <a:rPr lang="en-GB" sz="2400" dirty="0" err="1">
                <a:solidFill>
                  <a:schemeClr val="bg1"/>
                </a:solidFill>
                <a:latin typeface="Arial" panose="020B0604020202020204" pitchFamily="34" charset="0"/>
                <a:cs typeface="Arial" panose="020B0604020202020204" pitchFamily="34" charset="0"/>
              </a:rPr>
              <a:t>en</a:t>
            </a:r>
            <a:r>
              <a:rPr lang="en-GB" sz="2400" dirty="0">
                <a:solidFill>
                  <a:schemeClr val="bg1"/>
                </a:solidFill>
                <a:latin typeface="Arial" panose="020B0604020202020204" pitchFamily="34" charset="0"/>
                <a:cs typeface="Arial" panose="020B0604020202020204" pitchFamily="34" charset="0"/>
              </a:rPr>
              <a:t>/</a:t>
            </a:r>
            <a:r>
              <a:rPr lang="en-GB" sz="2400" dirty="0" err="1">
                <a:solidFill>
                  <a:schemeClr val="bg1"/>
                </a:solidFill>
                <a:latin typeface="Arial" panose="020B0604020202020204" pitchFamily="34" charset="0"/>
                <a:cs typeface="Arial" panose="020B0604020202020204" pitchFamily="34" charset="0"/>
              </a:rPr>
              <a:t>index.html</a:t>
            </a:r>
            <a:endParaRPr lang="en-GB" sz="2400" dirty="0">
              <a:solidFill>
                <a:schemeClr val="bg1"/>
              </a:solidFill>
              <a:latin typeface="Arial" panose="020B0604020202020204" pitchFamily="34" charset="0"/>
              <a:cs typeface="Arial" panose="020B0604020202020204" pitchFamily="34" charset="0"/>
            </a:endParaRPr>
          </a:p>
          <a:p>
            <a:pPr marL="298450" indent="-28575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Drupal community docs https://</a:t>
            </a:r>
            <a:r>
              <a:rPr lang="en-GB" sz="2400" dirty="0" err="1">
                <a:solidFill>
                  <a:schemeClr val="bg1"/>
                </a:solidFill>
                <a:latin typeface="Arial" panose="020B0604020202020204" pitchFamily="34" charset="0"/>
                <a:cs typeface="Arial" panose="020B0604020202020204" pitchFamily="34" charset="0"/>
              </a:rPr>
              <a:t>www.drupal.org</a:t>
            </a:r>
            <a:r>
              <a:rPr lang="en-GB" sz="2400" dirty="0">
                <a:solidFill>
                  <a:schemeClr val="bg1"/>
                </a:solidFill>
                <a:latin typeface="Arial" panose="020B0604020202020204" pitchFamily="34" charset="0"/>
                <a:cs typeface="Arial" panose="020B0604020202020204" pitchFamily="34" charset="0"/>
              </a:rPr>
              <a:t>/documentation</a:t>
            </a:r>
          </a:p>
          <a:p>
            <a:pPr marL="298450" indent="-28575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Drupal API refences  https://</a:t>
            </a:r>
            <a:r>
              <a:rPr lang="en-GB" sz="2400" dirty="0" err="1">
                <a:solidFill>
                  <a:schemeClr val="bg1"/>
                </a:solidFill>
                <a:latin typeface="Arial" panose="020B0604020202020204" pitchFamily="34" charset="0"/>
                <a:cs typeface="Arial" panose="020B0604020202020204" pitchFamily="34" charset="0"/>
              </a:rPr>
              <a:t>api.drupal.org</a:t>
            </a:r>
            <a:r>
              <a:rPr lang="en-GB" sz="2400" dirty="0">
                <a:solidFill>
                  <a:schemeClr val="bg1"/>
                </a:solidFill>
                <a:latin typeface="Arial" panose="020B0604020202020204" pitchFamily="34" charset="0"/>
                <a:cs typeface="Arial" panose="020B0604020202020204" pitchFamily="34" charset="0"/>
              </a:rPr>
              <a:t>/</a:t>
            </a:r>
          </a:p>
          <a:p>
            <a:pPr marL="298450" indent="-28575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Drupal examples for developers https://</a:t>
            </a:r>
            <a:r>
              <a:rPr lang="en-GB" sz="2400" dirty="0" err="1">
                <a:solidFill>
                  <a:schemeClr val="bg1"/>
                </a:solidFill>
                <a:latin typeface="Arial" panose="020B0604020202020204" pitchFamily="34" charset="0"/>
                <a:cs typeface="Arial" panose="020B0604020202020204" pitchFamily="34" charset="0"/>
              </a:rPr>
              <a:t>www.drupal.org</a:t>
            </a:r>
            <a:r>
              <a:rPr lang="en-GB" sz="2400" dirty="0">
                <a:solidFill>
                  <a:schemeClr val="bg1"/>
                </a:solidFill>
                <a:latin typeface="Arial" panose="020B0604020202020204" pitchFamily="34" charset="0"/>
                <a:cs typeface="Arial" panose="020B0604020202020204" pitchFamily="34" charset="0"/>
              </a:rPr>
              <a:t>/project/examples</a:t>
            </a:r>
          </a:p>
          <a:p>
            <a:pPr marL="298450" indent="-28575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Drupal recorded </a:t>
            </a:r>
            <a:r>
              <a:rPr lang="en-GB" sz="2400" dirty="0" err="1">
                <a:solidFill>
                  <a:schemeClr val="bg1"/>
                </a:solidFill>
                <a:latin typeface="Arial" panose="020B0604020202020204" pitchFamily="34" charset="0"/>
                <a:cs typeface="Arial" panose="020B0604020202020204" pitchFamily="34" charset="0"/>
              </a:rPr>
              <a:t>DrupalCon</a:t>
            </a:r>
            <a:r>
              <a:rPr lang="en-GB" sz="2400" dirty="0">
                <a:solidFill>
                  <a:schemeClr val="bg1"/>
                </a:solidFill>
                <a:latin typeface="Arial" panose="020B0604020202020204" pitchFamily="34" charset="0"/>
                <a:cs typeface="Arial" panose="020B0604020202020204" pitchFamily="34" charset="0"/>
              </a:rPr>
              <a:t> sessions https://</a:t>
            </a:r>
            <a:r>
              <a:rPr lang="en-GB" sz="2400" dirty="0" err="1">
                <a:solidFill>
                  <a:schemeClr val="bg1"/>
                </a:solidFill>
                <a:latin typeface="Arial" panose="020B0604020202020204" pitchFamily="34" charset="0"/>
                <a:cs typeface="Arial" panose="020B0604020202020204" pitchFamily="34" charset="0"/>
              </a:rPr>
              <a:t>www.youtube.com</a:t>
            </a:r>
            <a:r>
              <a:rPr lang="en-GB" sz="2400" dirty="0">
                <a:solidFill>
                  <a:schemeClr val="bg1"/>
                </a:solidFill>
                <a:latin typeface="Arial" panose="020B0604020202020204" pitchFamily="34" charset="0"/>
                <a:cs typeface="Arial" panose="020B0604020202020204" pitchFamily="34" charset="0"/>
              </a:rPr>
              <a:t>/user/</a:t>
            </a:r>
            <a:r>
              <a:rPr lang="en-GB" sz="2400" dirty="0" err="1">
                <a:solidFill>
                  <a:schemeClr val="bg1"/>
                </a:solidFill>
                <a:latin typeface="Arial" panose="020B0604020202020204" pitchFamily="34" charset="0"/>
                <a:cs typeface="Arial" panose="020B0604020202020204" pitchFamily="34" charset="0"/>
              </a:rPr>
              <a:t>DrupalAssociation</a:t>
            </a:r>
            <a:endParaRPr lang="en-GB" sz="2400" dirty="0">
              <a:solidFill>
                <a:schemeClr val="bg1"/>
              </a:solidFill>
              <a:latin typeface="Arial" panose="020B0604020202020204" pitchFamily="34" charset="0"/>
              <a:cs typeface="Arial" panose="020B0604020202020204" pitchFamily="34" charset="0"/>
            </a:endParaRPr>
          </a:p>
          <a:p>
            <a:pPr marL="298450" indent="-285750">
              <a:spcBef>
                <a:spcPts val="100"/>
              </a:spcBef>
              <a:buFontTx/>
              <a:buChar char="-"/>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298450" indent="-285750">
              <a:spcBef>
                <a:spcPts val="100"/>
              </a:spcBef>
              <a:buFontTx/>
              <a:buChar char="-"/>
              <a:tabLst>
                <a:tab pos="241300" algn="l"/>
              </a:tabLst>
            </a:pPr>
            <a:r>
              <a:rPr lang="en-GB" sz="2400" dirty="0">
                <a:solidFill>
                  <a:schemeClr val="bg1"/>
                </a:solidFill>
                <a:latin typeface="Arial" panose="020B0604020202020204" pitchFamily="34" charset="0"/>
                <a:cs typeface="Arial" panose="020B0604020202020204" pitchFamily="34" charset="0"/>
              </a:rPr>
              <a:t>Drupal answers, https://</a:t>
            </a:r>
            <a:r>
              <a:rPr lang="en-GB" sz="2400" dirty="0" err="1">
                <a:solidFill>
                  <a:schemeClr val="bg1"/>
                </a:solidFill>
                <a:latin typeface="Arial" panose="020B0604020202020204" pitchFamily="34" charset="0"/>
                <a:cs typeface="Arial" panose="020B0604020202020204" pitchFamily="34" charset="0"/>
              </a:rPr>
              <a:t>drupal.stackexchange.com</a:t>
            </a:r>
            <a:r>
              <a:rPr lang="en-GB" sz="2400" dirty="0">
                <a:solidFill>
                  <a:schemeClr val="bg1"/>
                </a:solidFill>
                <a:latin typeface="Arial" panose="020B0604020202020204" pitchFamily="34" charset="0"/>
                <a:cs typeface="Arial" panose="020B0604020202020204" pitchFamily="34" charset="0"/>
              </a:rPr>
              <a:t>/</a:t>
            </a:r>
            <a:endParaRPr lang="fi-FI" sz="2400" spc="4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7101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5400" y="228600"/>
            <a:ext cx="10363200" cy="555280"/>
          </a:xfrm>
          <a:prstGeom prst="rect">
            <a:avLst/>
          </a:prstGeom>
        </p:spPr>
        <p:txBody>
          <a:bodyPr vert="horz" wrap="square" lIns="0" tIns="16510" rIns="0" bIns="0" rtlCol="0">
            <a:spAutoFit/>
          </a:bodyPr>
          <a:lstStyle/>
          <a:p>
            <a:pPr marL="12700">
              <a:lnSpc>
                <a:spcPct val="100000"/>
              </a:lnSpc>
              <a:spcBef>
                <a:spcPts val="130"/>
              </a:spcBef>
            </a:pPr>
            <a:r>
              <a:rPr lang="fi-FI" spc="20" dirty="0" err="1"/>
              <a:t>Useful</a:t>
            </a:r>
            <a:r>
              <a:rPr lang="fi-FI" spc="20" dirty="0"/>
              <a:t> </a:t>
            </a:r>
            <a:r>
              <a:rPr lang="fi-FI" spc="20" dirty="0" err="1"/>
              <a:t>resources</a:t>
            </a:r>
            <a:r>
              <a:rPr lang="fi-FI" spc="20" dirty="0"/>
              <a:t>: </a:t>
            </a:r>
            <a:r>
              <a:rPr lang="fi-FI" spc="20" dirty="0" err="1"/>
              <a:t>development</a:t>
            </a:r>
            <a:r>
              <a:rPr lang="fi-FI" spc="20" dirty="0"/>
              <a:t> &amp; </a:t>
            </a:r>
            <a:r>
              <a:rPr lang="fi-FI" spc="20" dirty="0" err="1"/>
              <a:t>debug</a:t>
            </a:r>
            <a:endParaRPr spc="35" dirty="0"/>
          </a:p>
        </p:txBody>
      </p:sp>
      <p:sp>
        <p:nvSpPr>
          <p:cNvPr id="3" name="object 3"/>
          <p:cNvSpPr txBox="1"/>
          <p:nvPr/>
        </p:nvSpPr>
        <p:spPr>
          <a:xfrm>
            <a:off x="1371600" y="1143001"/>
            <a:ext cx="10668000" cy="5552802"/>
          </a:xfrm>
          <a:prstGeom prst="rect">
            <a:avLst/>
          </a:prstGeom>
        </p:spPr>
        <p:txBody>
          <a:bodyPr vert="horz" wrap="square" lIns="0" tIns="12700" rIns="0" bIns="0" rtlCol="0">
            <a:spAutoFit/>
          </a:bodyPr>
          <a:lstStyle/>
          <a:p>
            <a:pPr algn="just"/>
            <a:r>
              <a:rPr lang="en-GB" sz="2000" dirty="0">
                <a:solidFill>
                  <a:schemeClr val="bg1"/>
                </a:solidFill>
                <a:latin typeface="Arial" panose="020B0604020202020204" pitchFamily="34" charset="0"/>
                <a:cs typeface="Arial" panose="020B0604020202020204" pitchFamily="34" charset="0"/>
              </a:rPr>
              <a:t>-    More info about development set-up on the official </a:t>
            </a:r>
            <a:r>
              <a:rPr lang="en-GB" sz="2000" dirty="0" err="1">
                <a:solidFill>
                  <a:schemeClr val="bg1"/>
                </a:solidFill>
                <a:latin typeface="Arial" panose="020B0604020202020204" pitchFamily="34" charset="0"/>
                <a:cs typeface="Arial" panose="020B0604020202020204" pitchFamily="34" charset="0"/>
              </a:rPr>
              <a:t>drupal.org</a:t>
            </a:r>
            <a:r>
              <a:rPr lang="en-GB" sz="2000" dirty="0">
                <a:solidFill>
                  <a:schemeClr val="bg1"/>
                </a:solidFill>
                <a:latin typeface="Arial" panose="020B0604020202020204" pitchFamily="34" charset="0"/>
                <a:cs typeface="Arial" panose="020B0604020202020204" pitchFamily="34" charset="0"/>
              </a:rPr>
              <a:t> website: </a:t>
            </a:r>
          </a:p>
          <a:p>
            <a:pPr algn="just"/>
            <a:r>
              <a:rPr lang="en-GB" sz="2000" dirty="0">
                <a:solidFill>
                  <a:schemeClr val="bg1"/>
                </a:solidFill>
                <a:latin typeface="Arial" panose="020B0604020202020204" pitchFamily="34" charset="0"/>
                <a:cs typeface="Arial" panose="020B0604020202020204" pitchFamily="34" charset="0"/>
              </a:rPr>
              <a:t>	https://</a:t>
            </a:r>
            <a:r>
              <a:rPr lang="en-GB" sz="2000" dirty="0" err="1">
                <a:solidFill>
                  <a:schemeClr val="bg1"/>
                </a:solidFill>
                <a:latin typeface="Arial" panose="020B0604020202020204" pitchFamily="34" charset="0"/>
                <a:cs typeface="Arial" panose="020B0604020202020204" pitchFamily="34" charset="0"/>
              </a:rPr>
              <a:t>www.drupal.org</a:t>
            </a:r>
            <a:r>
              <a:rPr lang="en-GB" sz="2000" dirty="0">
                <a:solidFill>
                  <a:schemeClr val="bg1"/>
                </a:solidFill>
                <a:latin typeface="Arial" panose="020B0604020202020204" pitchFamily="34" charset="0"/>
                <a:cs typeface="Arial" panose="020B0604020202020204" pitchFamily="34" charset="0"/>
              </a:rPr>
              <a:t>/node/2598914</a:t>
            </a:r>
          </a:p>
          <a:p>
            <a:pPr algn="just"/>
            <a:endParaRPr lang="en-GB" sz="2000" dirty="0">
              <a:solidFill>
                <a:schemeClr val="bg1"/>
              </a:solidFill>
              <a:latin typeface="Arial" panose="020B0604020202020204" pitchFamily="34" charset="0"/>
              <a:cs typeface="Arial" panose="020B0604020202020204" pitchFamily="34" charset="0"/>
            </a:endParaRPr>
          </a:p>
          <a:p>
            <a:pPr marL="285750" indent="-285750" algn="just">
              <a:buFontTx/>
              <a:buChar char="-"/>
            </a:pPr>
            <a:r>
              <a:rPr lang="en-GB" sz="2000" dirty="0" err="1">
                <a:solidFill>
                  <a:schemeClr val="bg1"/>
                </a:solidFill>
                <a:latin typeface="Arial" panose="020B0604020202020204" pitchFamily="34" charset="0"/>
                <a:cs typeface="Arial" panose="020B0604020202020204" pitchFamily="34" charset="0"/>
              </a:rPr>
              <a:t>Xdebug</a:t>
            </a:r>
            <a:r>
              <a:rPr lang="en-GB" sz="2000" dirty="0">
                <a:solidFill>
                  <a:schemeClr val="bg1"/>
                </a:solidFill>
                <a:latin typeface="Arial" panose="020B0604020202020204" pitchFamily="34" charset="0"/>
                <a:cs typeface="Arial" panose="020B0604020202020204" pitchFamily="34" charset="0"/>
              </a:rPr>
              <a:t> (put breakpoint anywhere in code and when you refresh the browser it intercepts the request and it keeps hanging right at my breakpoint. From there, you can take a look at my available variables, objects, etc)</a:t>
            </a:r>
          </a:p>
          <a:p>
            <a:pPr marL="285750" indent="-285750" algn="just">
              <a:buFontTx/>
              <a:buChar char="-"/>
            </a:pPr>
            <a:endParaRPr lang="en-GB" sz="2000" dirty="0">
              <a:solidFill>
                <a:schemeClr val="bg1"/>
              </a:solidFill>
              <a:latin typeface="Arial" panose="020B0604020202020204" pitchFamily="34" charset="0"/>
              <a:cs typeface="Arial" panose="020B0604020202020204" pitchFamily="34" charset="0"/>
            </a:endParaRPr>
          </a:p>
          <a:p>
            <a:r>
              <a:rPr lang="en-GB" sz="2000" dirty="0">
                <a:solidFill>
                  <a:schemeClr val="bg1"/>
                </a:solidFill>
                <a:latin typeface="Arial" panose="020B0604020202020204" pitchFamily="34" charset="0"/>
                <a:cs typeface="Arial" panose="020B0604020202020204" pitchFamily="34" charset="0"/>
              </a:rPr>
              <a:t>-    </a:t>
            </a:r>
            <a:r>
              <a:rPr lang="en-GB" sz="2000" dirty="0" err="1">
                <a:solidFill>
                  <a:schemeClr val="bg1"/>
                </a:solidFill>
                <a:latin typeface="Arial" panose="020B0604020202020204" pitchFamily="34" charset="0"/>
                <a:cs typeface="Arial" panose="020B0604020202020204" pitchFamily="34" charset="0"/>
              </a:rPr>
              <a:t>Webprofiler</a:t>
            </a:r>
            <a:r>
              <a:rPr lang="en-GB" sz="2000" dirty="0">
                <a:solidFill>
                  <a:schemeClr val="bg1"/>
                </a:solidFill>
                <a:latin typeface="Arial" panose="020B0604020202020204" pitchFamily="34" charset="0"/>
                <a:cs typeface="Arial" panose="020B0604020202020204" pitchFamily="34" charset="0"/>
              </a:rPr>
              <a:t> (Drupal’s well known </a:t>
            </a:r>
            <a:r>
              <a:rPr lang="en-GB" sz="2000" dirty="0" err="1">
                <a:solidFill>
                  <a:schemeClr val="bg1"/>
                </a:solidFill>
                <a:latin typeface="Arial" panose="020B0604020202020204" pitchFamily="34" charset="0"/>
                <a:cs typeface="Arial" panose="020B0604020202020204" pitchFamily="34" charset="0"/>
              </a:rPr>
              <a:t>Devel</a:t>
            </a:r>
            <a:r>
              <a:rPr lang="en-GB" sz="2000" dirty="0">
                <a:solidFill>
                  <a:schemeClr val="bg1"/>
                </a:solidFill>
                <a:latin typeface="Arial" panose="020B0604020202020204" pitchFamily="34" charset="0"/>
                <a:cs typeface="Arial" panose="020B0604020202020204" pitchFamily="34" charset="0"/>
              </a:rPr>
              <a:t> module contains a toolbar especially for developers)</a:t>
            </a:r>
          </a:p>
          <a:p>
            <a:pPr marL="285750" indent="-285750" algn="just">
              <a:buFontTx/>
              <a:buChar char="-"/>
            </a:pPr>
            <a:endParaRPr lang="en-GB" sz="2000" dirty="0">
              <a:solidFill>
                <a:schemeClr val="bg1"/>
              </a:solidFill>
              <a:latin typeface="Arial" panose="020B0604020202020204" pitchFamily="34" charset="0"/>
              <a:cs typeface="Arial" panose="020B0604020202020204" pitchFamily="34" charset="0"/>
            </a:endParaRPr>
          </a:p>
          <a:p>
            <a:pPr marL="285750" indent="-285750" algn="just">
              <a:buFontTx/>
              <a:buChar char="-"/>
            </a:pPr>
            <a:r>
              <a:rPr lang="en-GB" sz="2000" dirty="0">
                <a:solidFill>
                  <a:schemeClr val="bg1"/>
                </a:solidFill>
                <a:latin typeface="Arial" panose="020B0604020202020204" pitchFamily="34" charset="0"/>
                <a:cs typeface="Arial" panose="020B0604020202020204" pitchFamily="34" charset="0"/>
              </a:rPr>
              <a:t>Some installation resources on debugging with </a:t>
            </a:r>
            <a:r>
              <a:rPr lang="en-GB" sz="2000" dirty="0" err="1">
                <a:solidFill>
                  <a:schemeClr val="bg1"/>
                </a:solidFill>
                <a:latin typeface="Arial" panose="020B0604020202020204" pitchFamily="34" charset="0"/>
                <a:cs typeface="Arial" panose="020B0604020202020204" pitchFamily="34" charset="0"/>
              </a:rPr>
              <a:t>Xdebug</a:t>
            </a:r>
            <a:r>
              <a:rPr lang="en-GB" sz="2000" dirty="0">
                <a:solidFill>
                  <a:schemeClr val="bg1"/>
                </a:solidFill>
                <a:latin typeface="Arial" panose="020B0604020202020204" pitchFamily="34" charset="0"/>
                <a:cs typeface="Arial" panose="020B0604020202020204" pitchFamily="34" charset="0"/>
              </a:rPr>
              <a:t> for php:  </a:t>
            </a:r>
            <a:r>
              <a:rPr lang="en-GB" sz="2000" dirty="0" err="1">
                <a:solidFill>
                  <a:schemeClr val="bg1"/>
                </a:solidFill>
                <a:latin typeface="Arial" panose="020B0604020202020204" pitchFamily="34" charset="0"/>
                <a:cs typeface="Arial" panose="020B0604020202020204" pitchFamily="34" charset="0"/>
              </a:rPr>
              <a:t>Xdebug.org</a:t>
            </a:r>
            <a:r>
              <a:rPr lang="en-GB" sz="2000" dirty="0">
                <a:solidFill>
                  <a:schemeClr val="bg1"/>
                </a:solidFill>
                <a:latin typeface="Arial" panose="020B0604020202020204" pitchFamily="34" charset="0"/>
                <a:cs typeface="Arial" panose="020B0604020202020204" pitchFamily="34" charset="0"/>
              </a:rPr>
              <a:t> </a:t>
            </a:r>
          </a:p>
          <a:p>
            <a:pPr marL="285750" indent="-285750" algn="just">
              <a:buFontTx/>
              <a:buChar char="-"/>
            </a:pPr>
            <a:endParaRPr lang="en-GB" sz="2000" dirty="0">
              <a:solidFill>
                <a:schemeClr val="bg1"/>
              </a:solidFill>
              <a:latin typeface="Arial" panose="020B0604020202020204" pitchFamily="34" charset="0"/>
              <a:cs typeface="Arial" panose="020B0604020202020204" pitchFamily="34" charset="0"/>
            </a:endParaRPr>
          </a:p>
          <a:p>
            <a:pPr marL="285750" indent="-285750" algn="just">
              <a:buFontTx/>
              <a:buChar char="-"/>
            </a:pPr>
            <a:r>
              <a:rPr lang="en-GB" sz="2000" dirty="0">
                <a:solidFill>
                  <a:schemeClr val="bg1"/>
                </a:solidFill>
                <a:latin typeface="Arial" panose="020B0604020202020204" pitchFamily="34" charset="0"/>
                <a:cs typeface="Arial" panose="020B0604020202020204" pitchFamily="34" charset="0"/>
              </a:rPr>
              <a:t>Other links:</a:t>
            </a:r>
          </a:p>
          <a:p>
            <a:pPr marL="285750" indent="-285750" algn="just">
              <a:buFontTx/>
              <a:buChar char="-"/>
            </a:pPr>
            <a:r>
              <a:rPr lang="en-GB" sz="2000" dirty="0">
                <a:solidFill>
                  <a:schemeClr val="bg1"/>
                </a:solidFill>
                <a:latin typeface="Arial" panose="020B0604020202020204" pitchFamily="34" charset="0"/>
                <a:cs typeface="Arial" panose="020B0604020202020204" pitchFamily="34" charset="0"/>
              </a:rPr>
              <a:t>https://7thzero.com/blog/configure-</a:t>
            </a:r>
            <a:r>
              <a:rPr lang="en-GB" sz="2000" dirty="0" err="1">
                <a:solidFill>
                  <a:schemeClr val="bg1"/>
                </a:solidFill>
                <a:latin typeface="Arial" panose="020B0604020202020204" pitchFamily="34" charset="0"/>
                <a:cs typeface="Arial" panose="020B0604020202020204" pitchFamily="34" charset="0"/>
              </a:rPr>
              <a:t>phpstorm</a:t>
            </a:r>
            <a:r>
              <a:rPr lang="en-GB" sz="2000" dirty="0">
                <a:solidFill>
                  <a:schemeClr val="bg1"/>
                </a:solidFill>
                <a:latin typeface="Arial" panose="020B0604020202020204" pitchFamily="34" charset="0"/>
                <a:cs typeface="Arial" panose="020B0604020202020204" pitchFamily="34" charset="0"/>
              </a:rPr>
              <a:t>-for-local-php-web-application-debugging</a:t>
            </a:r>
          </a:p>
          <a:p>
            <a:pPr marL="285750" indent="-285750" algn="just">
              <a:buFontTx/>
              <a:buChar char="-"/>
            </a:pPr>
            <a:r>
              <a:rPr lang="en-GB" sz="2000" dirty="0">
                <a:solidFill>
                  <a:schemeClr val="bg1"/>
                </a:solidFill>
                <a:latin typeface="Arial" panose="020B0604020202020204" pitchFamily="34" charset="0"/>
                <a:cs typeface="Arial" panose="020B0604020202020204" pitchFamily="34" charset="0"/>
              </a:rPr>
              <a:t>(Advanced Debugging in </a:t>
            </a:r>
            <a:r>
              <a:rPr lang="en-GB" sz="2000" dirty="0" err="1">
                <a:solidFill>
                  <a:schemeClr val="bg1"/>
                </a:solidFill>
                <a:latin typeface="Arial" panose="020B0604020202020204" pitchFamily="34" charset="0"/>
                <a:cs typeface="Arial" panose="020B0604020202020204" pitchFamily="34" charset="0"/>
              </a:rPr>
              <a:t>PhpStorm</a:t>
            </a:r>
            <a:r>
              <a:rPr lang="en-GB" sz="2000" dirty="0">
                <a:solidFill>
                  <a:schemeClr val="bg1"/>
                </a:solidFill>
                <a:latin typeface="Arial" panose="020B0604020202020204" pitchFamily="34" charset="0"/>
                <a:cs typeface="Arial" panose="020B0604020202020204" pitchFamily="34" charset="0"/>
              </a:rPr>
              <a:t> - </a:t>
            </a:r>
            <a:r>
              <a:rPr lang="en-GB" sz="2000" dirty="0" err="1">
                <a:solidFill>
                  <a:schemeClr val="bg1"/>
                </a:solidFill>
                <a:latin typeface="Arial" panose="020B0604020202020204" pitchFamily="34" charset="0"/>
                <a:cs typeface="Arial" panose="020B0604020202020204" pitchFamily="34" charset="0"/>
              </a:rPr>
              <a:t>PhpStorm</a:t>
            </a:r>
            <a:r>
              <a:rPr lang="en-GB" sz="2000" dirty="0">
                <a:solidFill>
                  <a:schemeClr val="bg1"/>
                </a:solidFill>
                <a:latin typeface="Arial" panose="020B0604020202020204" pitchFamily="34" charset="0"/>
                <a:cs typeface="Arial" panose="020B0604020202020204" pitchFamily="34" charset="0"/>
              </a:rPr>
              <a:t> Video Tutorial) </a:t>
            </a:r>
          </a:p>
          <a:p>
            <a:pPr marL="742950" lvl="1" indent="-285750" algn="just">
              <a:buFontTx/>
              <a:buChar char="-"/>
            </a:pPr>
            <a:r>
              <a:rPr lang="en-GB" sz="2000" dirty="0">
                <a:solidFill>
                  <a:schemeClr val="bg1"/>
                </a:solidFill>
                <a:latin typeface="Arial" panose="020B0604020202020204" pitchFamily="34" charset="0"/>
                <a:cs typeface="Arial" panose="020B0604020202020204" pitchFamily="34" charset="0"/>
              </a:rPr>
              <a:t>https://</a:t>
            </a:r>
            <a:r>
              <a:rPr lang="en-GB" sz="2000" dirty="0" err="1">
                <a:solidFill>
                  <a:schemeClr val="bg1"/>
                </a:solidFill>
                <a:latin typeface="Arial" panose="020B0604020202020204" pitchFamily="34" charset="0"/>
                <a:cs typeface="Arial" panose="020B0604020202020204" pitchFamily="34" charset="0"/>
              </a:rPr>
              <a:t>www.youtube.com</a:t>
            </a:r>
            <a:r>
              <a:rPr lang="en-GB" sz="2000" dirty="0">
                <a:solidFill>
                  <a:schemeClr val="bg1"/>
                </a:solidFill>
                <a:latin typeface="Arial" panose="020B0604020202020204" pitchFamily="34" charset="0"/>
                <a:cs typeface="Arial" panose="020B0604020202020204" pitchFamily="34" charset="0"/>
              </a:rPr>
              <a:t>/</a:t>
            </a:r>
            <a:r>
              <a:rPr lang="en-GB" sz="2000" dirty="0" err="1">
                <a:solidFill>
                  <a:schemeClr val="bg1"/>
                </a:solidFill>
                <a:latin typeface="Arial" panose="020B0604020202020204" pitchFamily="34" charset="0"/>
                <a:cs typeface="Arial" panose="020B0604020202020204" pitchFamily="34" charset="0"/>
              </a:rPr>
              <a:t>watch?v</a:t>
            </a:r>
            <a:r>
              <a:rPr lang="en-GB" sz="2000" dirty="0">
                <a:solidFill>
                  <a:schemeClr val="bg1"/>
                </a:solidFill>
                <a:latin typeface="Arial" panose="020B0604020202020204" pitchFamily="34" charset="0"/>
                <a:cs typeface="Arial" panose="020B0604020202020204" pitchFamily="34" charset="0"/>
              </a:rPr>
              <a:t>=rqDDJfG6ip4 </a:t>
            </a:r>
          </a:p>
          <a:p>
            <a:pPr lvl="1" algn="just"/>
            <a:endParaRPr lang="en-GB" sz="2000" dirty="0">
              <a:solidFill>
                <a:schemeClr val="bg1"/>
              </a:solidFill>
              <a:latin typeface="Arial" panose="020B0604020202020204" pitchFamily="34" charset="0"/>
              <a:cs typeface="Arial" panose="020B0604020202020204" pitchFamily="34" charset="0"/>
            </a:endParaRPr>
          </a:p>
          <a:p>
            <a:endParaRPr lang="en-GB"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250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28600"/>
            <a:ext cx="7622261" cy="555280"/>
          </a:xfrm>
          <a:prstGeom prst="rect">
            <a:avLst/>
          </a:prstGeom>
        </p:spPr>
        <p:txBody>
          <a:bodyPr vert="horz" wrap="square" lIns="0" tIns="16510" rIns="0" bIns="0" rtlCol="0">
            <a:spAutoFit/>
          </a:bodyPr>
          <a:lstStyle/>
          <a:p>
            <a:pPr marL="12700">
              <a:lnSpc>
                <a:spcPct val="100000"/>
              </a:lnSpc>
              <a:spcBef>
                <a:spcPts val="130"/>
              </a:spcBef>
            </a:pPr>
            <a:r>
              <a:rPr lang="en-GB" dirty="0"/>
              <a:t>What is open source?</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685800" y="1066800"/>
            <a:ext cx="11201400" cy="4506362"/>
          </a:xfrm>
          <a:prstGeom prst="rect">
            <a:avLst/>
          </a:prstGeom>
        </p:spPr>
        <p:txBody>
          <a:bodyPr vert="horz" wrap="square" lIns="0" tIns="12700" rIns="0" bIns="0" rtlCol="0">
            <a:spAutoFit/>
          </a:bodyPr>
          <a:lstStyle/>
          <a:p>
            <a:r>
              <a:rPr lang="en-GB" sz="2400" dirty="0">
                <a:solidFill>
                  <a:schemeClr val="bg1"/>
                </a:solidFill>
              </a:rPr>
              <a:t>Open-source software (OSS) is software that has made the source code available with a license that </a:t>
            </a:r>
            <a:r>
              <a:rPr lang="en-GB" sz="2400" b="1" dirty="0">
                <a:solidFill>
                  <a:srgbClr val="FFFF00"/>
                </a:solidFill>
              </a:rPr>
              <a:t>allows anyone to copy, inspect, modify, and distribute the software freely</a:t>
            </a:r>
            <a:r>
              <a:rPr lang="en-GB" sz="2400" dirty="0">
                <a:solidFill>
                  <a:schemeClr val="bg1"/>
                </a:solidFill>
              </a:rPr>
              <a:t>. Drupal is released under the </a:t>
            </a:r>
            <a:r>
              <a:rPr lang="en-GB" sz="2400" dirty="0">
                <a:solidFill>
                  <a:schemeClr val="bg1"/>
                </a:solidFill>
                <a:hlinkClick r:id="rId3">
                  <a:extLst>
                    <a:ext uri="{A12FA001-AC4F-418D-AE19-62706E023703}">
                      <ahyp:hlinkClr xmlns:ahyp="http://schemas.microsoft.com/office/drawing/2018/hyperlinkcolor" val="tx"/>
                    </a:ext>
                  </a:extLst>
                </a:hlinkClick>
              </a:rPr>
              <a:t>GNU General Public License, version 2 or later</a:t>
            </a:r>
            <a:r>
              <a:rPr lang="en-GB" sz="2400" dirty="0">
                <a:solidFill>
                  <a:schemeClr val="bg1"/>
                </a:solidFill>
              </a:rPr>
              <a:t>. (You can read more about the Drupal license on </a:t>
            </a:r>
            <a:r>
              <a:rPr lang="en-GB" sz="2400" dirty="0">
                <a:solidFill>
                  <a:schemeClr val="bg1"/>
                </a:solidFill>
                <a:hlinkClick r:id="rId4">
                  <a:extLst>
                    <a:ext uri="{A12FA001-AC4F-418D-AE19-62706E023703}">
                      <ahyp:hlinkClr xmlns:ahyp="http://schemas.microsoft.com/office/drawing/2018/hyperlinkcolor" val="tx"/>
                    </a:ext>
                  </a:extLst>
                </a:hlinkClick>
              </a:rPr>
              <a:t>Drupal.org's Licensing page</a:t>
            </a:r>
            <a:r>
              <a:rPr lang="en-GB" sz="2400" dirty="0">
                <a:solidFill>
                  <a:schemeClr val="bg1"/>
                </a:solidFill>
              </a:rPr>
              <a:t>). One of the side effects of this license for Drupal is that the software itself is free to download. There are no license fees, as are often found with proprietary software, e.g. Sitecore or SharePoint. Due to the large community of contributors who can easily extend the functionality of Drupal, there is also a huge free community library of extensions, called modules, and themes that can change how the website looks.</a:t>
            </a:r>
          </a:p>
          <a:p>
            <a:endParaRPr lang="en-GB" dirty="0">
              <a:solidFill>
                <a:schemeClr val="bg1"/>
              </a:solidFill>
            </a:endParaRPr>
          </a:p>
          <a:p>
            <a:r>
              <a:rPr lang="en-GB" b="1" dirty="0">
                <a:solidFill>
                  <a:schemeClr val="bg1"/>
                </a:solidFill>
              </a:rPr>
              <a:t>Additional resources</a:t>
            </a:r>
          </a:p>
          <a:p>
            <a:r>
              <a:rPr lang="en-GB" i="1" dirty="0">
                <a:solidFill>
                  <a:schemeClr val="bg1"/>
                </a:solidFill>
              </a:rPr>
              <a:t>Why Open source matters by Jeff Eaton https://</a:t>
            </a:r>
            <a:r>
              <a:rPr lang="en-GB" i="1" dirty="0" err="1">
                <a:solidFill>
                  <a:schemeClr val="bg1"/>
                </a:solidFill>
              </a:rPr>
              <a:t>speakerdeck.com</a:t>
            </a:r>
            <a:r>
              <a:rPr lang="en-GB" i="1" dirty="0">
                <a:solidFill>
                  <a:schemeClr val="bg1"/>
                </a:solidFill>
              </a:rPr>
              <a:t>/</a:t>
            </a:r>
            <a:r>
              <a:rPr lang="en-GB" i="1" dirty="0" err="1">
                <a:solidFill>
                  <a:schemeClr val="bg1"/>
                </a:solidFill>
              </a:rPr>
              <a:t>eaton</a:t>
            </a:r>
            <a:r>
              <a:rPr lang="en-GB" i="1" dirty="0">
                <a:solidFill>
                  <a:schemeClr val="bg1"/>
                </a:solidFill>
              </a:rPr>
              <a:t>/why-open-source-matters </a:t>
            </a:r>
            <a:br>
              <a:rPr lang="en-GB" sz="2400" dirty="0">
                <a:solidFill>
                  <a:schemeClr val="bg1"/>
                </a:solidFill>
              </a:rPr>
            </a:br>
            <a:endParaRPr lang="fi-FI" sz="2200" spc="40" dirty="0">
              <a:solidFill>
                <a:schemeClr val="bg1"/>
              </a:solidFill>
              <a:latin typeface="Arial"/>
              <a:cs typeface="Arial"/>
            </a:endParaRPr>
          </a:p>
        </p:txBody>
      </p:sp>
    </p:spTree>
    <p:extLst>
      <p:ext uri="{BB962C8B-B14F-4D97-AF65-F5344CB8AC3E}">
        <p14:creationId xmlns:p14="http://schemas.microsoft.com/office/powerpoint/2010/main" val="2361339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8238" y="228600"/>
            <a:ext cx="3888461" cy="555280"/>
          </a:xfrm>
          <a:prstGeom prst="rect">
            <a:avLst/>
          </a:prstGeom>
        </p:spPr>
        <p:txBody>
          <a:bodyPr vert="horz" wrap="square" lIns="0" tIns="16510" rIns="0" bIns="0" rtlCol="0">
            <a:spAutoFit/>
          </a:bodyPr>
          <a:lstStyle/>
          <a:p>
            <a:pPr marL="12700">
              <a:lnSpc>
                <a:spcPct val="100000"/>
              </a:lnSpc>
              <a:spcBef>
                <a:spcPts val="130"/>
              </a:spcBef>
            </a:pPr>
            <a:r>
              <a:rPr lang="fi-FI" spc="20" dirty="0" err="1"/>
              <a:t>What</a:t>
            </a:r>
            <a:r>
              <a:rPr lang="fi-FI" spc="20" dirty="0"/>
              <a:t> is Drupal?</a:t>
            </a:r>
            <a:endParaRPr spc="35" dirty="0"/>
          </a:p>
        </p:txBody>
      </p:sp>
      <p:sp>
        <p:nvSpPr>
          <p:cNvPr id="3" name="object 3"/>
          <p:cNvSpPr txBox="1"/>
          <p:nvPr/>
        </p:nvSpPr>
        <p:spPr>
          <a:xfrm>
            <a:off x="1158238" y="1066800"/>
            <a:ext cx="10728962" cy="5596404"/>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r>
              <a:rPr lang="fi-FI" sz="2200" spc="40" dirty="0">
                <a:solidFill>
                  <a:srgbClr val="FFFFFF"/>
                </a:solidFill>
                <a:latin typeface="Arial"/>
                <a:cs typeface="Arial"/>
              </a:rPr>
              <a:t>Drupal is a free, open-</a:t>
            </a:r>
            <a:r>
              <a:rPr lang="fi-FI" sz="2200" spc="40" dirty="0" err="1">
                <a:solidFill>
                  <a:srgbClr val="FFFFFF"/>
                </a:solidFill>
                <a:latin typeface="Arial"/>
                <a:cs typeface="Arial"/>
              </a:rPr>
              <a:t>source</a:t>
            </a:r>
            <a:r>
              <a:rPr lang="fi-FI" sz="2200" spc="40" dirty="0">
                <a:solidFill>
                  <a:srgbClr val="FFFFFF"/>
                </a:solidFill>
                <a:latin typeface="Arial"/>
                <a:cs typeface="Arial"/>
              </a:rPr>
              <a:t>, CMS</a:t>
            </a:r>
          </a:p>
          <a:p>
            <a:pPr marL="241300" indent="-228600">
              <a:lnSpc>
                <a:spcPct val="100000"/>
              </a:lnSpc>
              <a:spcBef>
                <a:spcPts val="100"/>
              </a:spcBef>
              <a:buFont typeface="BPG Sans GPL&amp;GNU"/>
              <a:buChar char="-"/>
              <a:tabLst>
                <a:tab pos="241300" algn="l"/>
              </a:tabLst>
            </a:pPr>
            <a:r>
              <a:rPr lang="fi-FI" sz="2200" spc="40" dirty="0">
                <a:solidFill>
                  <a:srgbClr val="FFFFFF"/>
                </a:solidFill>
                <a:latin typeface="Arial"/>
                <a:cs typeface="Arial"/>
              </a:rPr>
              <a:t>Used </a:t>
            </a:r>
            <a:r>
              <a:rPr lang="fi-FI" sz="2200" spc="40" dirty="0" err="1">
                <a:solidFill>
                  <a:srgbClr val="FFFFFF"/>
                </a:solidFill>
                <a:latin typeface="Arial"/>
                <a:cs typeface="Arial"/>
              </a:rPr>
              <a:t>by</a:t>
            </a:r>
            <a:r>
              <a:rPr lang="fi-FI" sz="2200" spc="40" dirty="0">
                <a:solidFill>
                  <a:srgbClr val="FFFFFF"/>
                </a:solidFill>
                <a:latin typeface="Arial"/>
                <a:cs typeface="Arial"/>
              </a:rPr>
              <a:t> </a:t>
            </a:r>
            <a:r>
              <a:rPr lang="fi-FI" sz="2200" spc="40" dirty="0" err="1">
                <a:solidFill>
                  <a:srgbClr val="FFFFFF"/>
                </a:solidFill>
                <a:latin typeface="Arial"/>
                <a:cs typeface="Arial"/>
              </a:rPr>
              <a:t>more</a:t>
            </a:r>
            <a:r>
              <a:rPr lang="fi-FI" sz="2200" spc="40" dirty="0">
                <a:solidFill>
                  <a:srgbClr val="FFFFFF"/>
                </a:solidFill>
                <a:latin typeface="Arial"/>
                <a:cs typeface="Arial"/>
              </a:rPr>
              <a:t> </a:t>
            </a:r>
            <a:r>
              <a:rPr lang="fi-FI" sz="2200" spc="40" dirty="0" err="1">
                <a:solidFill>
                  <a:srgbClr val="FFFFFF"/>
                </a:solidFill>
                <a:latin typeface="Arial"/>
                <a:cs typeface="Arial"/>
              </a:rPr>
              <a:t>than</a:t>
            </a:r>
            <a:r>
              <a:rPr lang="fi-FI" sz="2200" spc="40" dirty="0">
                <a:solidFill>
                  <a:srgbClr val="FFFFFF"/>
                </a:solidFill>
                <a:latin typeface="Arial"/>
                <a:cs typeface="Arial"/>
              </a:rPr>
              <a:t> 1 </a:t>
            </a:r>
            <a:r>
              <a:rPr lang="fi-FI" sz="2200" spc="40" dirty="0" err="1">
                <a:solidFill>
                  <a:srgbClr val="FFFFFF"/>
                </a:solidFill>
                <a:latin typeface="Arial"/>
                <a:cs typeface="Arial"/>
              </a:rPr>
              <a:t>million</a:t>
            </a:r>
            <a:r>
              <a:rPr lang="fi-FI" sz="2200" spc="40" dirty="0">
                <a:solidFill>
                  <a:srgbClr val="FFFFFF"/>
                </a:solidFill>
                <a:latin typeface="Arial"/>
                <a:cs typeface="Arial"/>
              </a:rPr>
              <a:t> </a:t>
            </a:r>
            <a:r>
              <a:rPr lang="fi-FI" sz="2200" spc="40" dirty="0" err="1">
                <a:solidFill>
                  <a:srgbClr val="FFFFFF"/>
                </a:solidFill>
                <a:latin typeface="Arial"/>
                <a:cs typeface="Arial"/>
              </a:rPr>
              <a:t>wesites</a:t>
            </a:r>
            <a:r>
              <a:rPr lang="fi-FI" sz="2200" spc="40" dirty="0">
                <a:solidFill>
                  <a:srgbClr val="FFFFFF"/>
                </a:solidFill>
                <a:latin typeface="Arial"/>
                <a:cs typeface="Arial"/>
              </a:rPr>
              <a:t>, business and goverment organizations (</a:t>
            </a:r>
            <a:r>
              <a:rPr lang="fi-FI" sz="2200" spc="40" dirty="0" err="1">
                <a:solidFill>
                  <a:srgbClr val="FFFFFF"/>
                </a:solidFill>
                <a:latin typeface="Arial"/>
                <a:cs typeface="Arial"/>
              </a:rPr>
              <a:t>e.g</a:t>
            </a:r>
            <a:r>
              <a:rPr lang="fi-FI" sz="2200" spc="40" dirty="0">
                <a:solidFill>
                  <a:srgbClr val="FFFFFF"/>
                </a:solidFill>
                <a:latin typeface="Arial"/>
                <a:cs typeface="Arial"/>
              </a:rPr>
              <a:t>. BBC, Cisco,  </a:t>
            </a:r>
            <a:r>
              <a:rPr lang="fi-FI" sz="2200" spc="40" dirty="0" err="1">
                <a:solidFill>
                  <a:srgbClr val="FFFFFF"/>
                </a:solidFill>
                <a:latin typeface="Arial"/>
                <a:cs typeface="Arial"/>
              </a:rPr>
              <a:t>Community</a:t>
            </a:r>
            <a:r>
              <a:rPr lang="fi-FI" sz="2200" spc="40" dirty="0">
                <a:solidFill>
                  <a:srgbClr val="FFFFFF"/>
                </a:solidFill>
                <a:latin typeface="Arial"/>
                <a:cs typeface="Arial"/>
              </a:rPr>
              <a:t> </a:t>
            </a:r>
            <a:r>
              <a:rPr lang="fi-FI" sz="2200" spc="40" dirty="0" err="1">
                <a:solidFill>
                  <a:srgbClr val="FFFFFF"/>
                </a:solidFill>
                <a:latin typeface="Arial"/>
                <a:cs typeface="Arial"/>
              </a:rPr>
              <a:t>portal</a:t>
            </a:r>
            <a:r>
              <a:rPr lang="fi-FI" sz="2200" spc="40" dirty="0">
                <a:solidFill>
                  <a:srgbClr val="FFFFFF"/>
                </a:solidFill>
                <a:latin typeface="Arial"/>
                <a:cs typeface="Arial"/>
              </a:rPr>
              <a:t>, Twitter and </a:t>
            </a:r>
            <a:r>
              <a:rPr lang="fi-FI" sz="2200" spc="40" dirty="0" err="1">
                <a:solidFill>
                  <a:srgbClr val="FFFFFF"/>
                </a:solidFill>
                <a:latin typeface="Arial"/>
                <a:cs typeface="Arial"/>
              </a:rPr>
              <a:t>many</a:t>
            </a:r>
            <a:r>
              <a:rPr lang="fi-FI" sz="2200" spc="40" dirty="0">
                <a:solidFill>
                  <a:srgbClr val="FFFFFF"/>
                </a:solidFill>
                <a:latin typeface="Arial"/>
                <a:cs typeface="Arial"/>
              </a:rPr>
              <a:t> </a:t>
            </a:r>
            <a:r>
              <a:rPr lang="fi-FI" sz="2200" spc="40" dirty="0" err="1">
                <a:solidFill>
                  <a:srgbClr val="FFFFFF"/>
                </a:solidFill>
                <a:latin typeface="Arial"/>
                <a:cs typeface="Arial"/>
              </a:rPr>
              <a:t>more</a:t>
            </a:r>
            <a:r>
              <a:rPr lang="fi-FI" sz="2200" spc="40" dirty="0">
                <a:solidFill>
                  <a:srgbClr val="FFFFFF"/>
                </a:solidFill>
                <a:latin typeface="Arial"/>
                <a:cs typeface="Arial"/>
              </a:rPr>
              <a:t>)</a:t>
            </a:r>
          </a:p>
          <a:p>
            <a:pPr marL="241300" indent="-228600">
              <a:lnSpc>
                <a:spcPct val="100000"/>
              </a:lnSpc>
              <a:spcBef>
                <a:spcPts val="100"/>
              </a:spcBef>
              <a:buFont typeface="BPG Sans GPL&amp;GNU"/>
              <a:buChar char="-"/>
              <a:tabLst>
                <a:tab pos="241300" algn="l"/>
              </a:tabLst>
            </a:pPr>
            <a:r>
              <a:rPr lang="fi-FI" sz="2200" spc="40" dirty="0">
                <a:solidFill>
                  <a:srgbClr val="FFFFFF"/>
                </a:solidFill>
                <a:latin typeface="Arial"/>
                <a:cs typeface="Arial"/>
              </a:rPr>
              <a:t>Can </a:t>
            </a:r>
            <a:r>
              <a:rPr lang="fi-FI" sz="2200" spc="40" dirty="0" err="1">
                <a:solidFill>
                  <a:srgbClr val="FFFFFF"/>
                </a:solidFill>
                <a:latin typeface="Arial"/>
                <a:cs typeface="Arial"/>
              </a:rPr>
              <a:t>be</a:t>
            </a:r>
            <a:r>
              <a:rPr lang="fi-FI" sz="2200" spc="40" dirty="0">
                <a:solidFill>
                  <a:srgbClr val="FFFFFF"/>
                </a:solidFill>
                <a:latin typeface="Arial"/>
                <a:cs typeface="Arial"/>
              </a:rPr>
              <a:t> </a:t>
            </a:r>
            <a:r>
              <a:rPr lang="fi-FI" sz="2200" spc="40" dirty="0" err="1">
                <a:solidFill>
                  <a:srgbClr val="FFFFFF"/>
                </a:solidFill>
                <a:latin typeface="Arial"/>
                <a:cs typeface="Arial"/>
              </a:rPr>
              <a:t>used</a:t>
            </a:r>
            <a:r>
              <a:rPr lang="fi-FI" sz="2200" spc="40" dirty="0">
                <a:solidFill>
                  <a:srgbClr val="FFFFFF"/>
                </a:solidFill>
                <a:latin typeface="Arial"/>
                <a:cs typeface="Arial"/>
              </a:rPr>
              <a:t> to </a:t>
            </a:r>
            <a:r>
              <a:rPr lang="fi-FI" sz="2200" spc="40" dirty="0" err="1">
                <a:solidFill>
                  <a:srgbClr val="FFFFFF"/>
                </a:solidFill>
                <a:latin typeface="Arial"/>
                <a:cs typeface="Arial"/>
              </a:rPr>
              <a:t>build</a:t>
            </a:r>
            <a:r>
              <a:rPr lang="fi-FI" sz="2200" spc="40" dirty="0">
                <a:solidFill>
                  <a:srgbClr val="FFFFFF"/>
                </a:solidFill>
                <a:latin typeface="Arial"/>
                <a:cs typeface="Arial"/>
              </a:rPr>
              <a:t> web </a:t>
            </a:r>
            <a:r>
              <a:rPr lang="fi-FI" sz="2200" spc="40" dirty="0" err="1">
                <a:solidFill>
                  <a:srgbClr val="FFFFFF"/>
                </a:solidFill>
                <a:latin typeface="Arial"/>
                <a:cs typeface="Arial"/>
              </a:rPr>
              <a:t>application</a:t>
            </a:r>
            <a:r>
              <a:rPr lang="fi-FI" sz="2200" spc="40" dirty="0">
                <a:solidFill>
                  <a:srgbClr val="FFFFFF"/>
                </a:solidFill>
                <a:latin typeface="Arial"/>
                <a:cs typeface="Arial"/>
              </a:rPr>
              <a:t> in </a:t>
            </a:r>
            <a:r>
              <a:rPr lang="fi-FI" sz="2200" spc="40" dirty="0" err="1">
                <a:solidFill>
                  <a:srgbClr val="FFFFFF"/>
                </a:solidFill>
                <a:latin typeface="Arial"/>
                <a:cs typeface="Arial"/>
              </a:rPr>
              <a:t>various</a:t>
            </a:r>
            <a:r>
              <a:rPr lang="fi-FI" sz="2200" spc="40" dirty="0">
                <a:solidFill>
                  <a:srgbClr val="FFFFFF"/>
                </a:solidFill>
                <a:latin typeface="Arial"/>
                <a:cs typeface="Arial"/>
              </a:rPr>
              <a:t> </a:t>
            </a:r>
            <a:r>
              <a:rPr lang="fi-FI" sz="2200" spc="40" dirty="0" err="1">
                <a:solidFill>
                  <a:srgbClr val="FFFFFF"/>
                </a:solidFill>
                <a:latin typeface="Arial"/>
                <a:cs typeface="Arial"/>
              </a:rPr>
              <a:t>industries</a:t>
            </a:r>
            <a:endParaRPr lang="fi-FI" sz="2200" spc="40" dirty="0">
              <a:solidFill>
                <a:srgbClr val="FFFFFF"/>
              </a:solidFill>
              <a:latin typeface="Arial"/>
              <a:cs typeface="Arial"/>
            </a:endParaRPr>
          </a:p>
          <a:p>
            <a:pPr marL="241300" indent="-228600">
              <a:lnSpc>
                <a:spcPct val="100000"/>
              </a:lnSpc>
              <a:spcBef>
                <a:spcPts val="100"/>
              </a:spcBef>
              <a:buFont typeface="BPG Sans GPL&amp;GNU"/>
              <a:buChar char="-"/>
              <a:tabLst>
                <a:tab pos="241300" algn="l"/>
              </a:tabLst>
            </a:pPr>
            <a:r>
              <a:rPr lang="fi-FI" sz="2200" spc="40" dirty="0" err="1">
                <a:solidFill>
                  <a:srgbClr val="FFFFFF"/>
                </a:solidFill>
                <a:latin typeface="Arial"/>
                <a:cs typeface="Arial"/>
              </a:rPr>
              <a:t>Has</a:t>
            </a:r>
            <a:r>
              <a:rPr lang="fi-FI" sz="2200" spc="40" dirty="0">
                <a:solidFill>
                  <a:srgbClr val="FFFFFF"/>
                </a:solidFill>
                <a:latin typeface="Arial"/>
                <a:cs typeface="Arial"/>
              </a:rPr>
              <a:t> </a:t>
            </a:r>
            <a:r>
              <a:rPr lang="fi-FI" sz="2200" spc="40" dirty="0" err="1">
                <a:solidFill>
                  <a:srgbClr val="FFFFFF"/>
                </a:solidFill>
                <a:latin typeface="Arial"/>
                <a:cs typeface="Arial"/>
              </a:rPr>
              <a:t>features</a:t>
            </a:r>
            <a:r>
              <a:rPr lang="fi-FI" sz="2200" spc="40" dirty="0">
                <a:solidFill>
                  <a:srgbClr val="FFFFFF"/>
                </a:solidFill>
                <a:latin typeface="Arial"/>
                <a:cs typeface="Arial"/>
              </a:rPr>
              <a:t> for </a:t>
            </a:r>
            <a:r>
              <a:rPr lang="fi-FI" sz="2200" spc="40" dirty="0" err="1">
                <a:solidFill>
                  <a:srgbClr val="FFFFFF"/>
                </a:solidFill>
                <a:latin typeface="Arial"/>
                <a:cs typeface="Arial"/>
              </a:rPr>
              <a:t>content</a:t>
            </a:r>
            <a:r>
              <a:rPr lang="fi-FI" sz="2200" spc="40" dirty="0">
                <a:solidFill>
                  <a:srgbClr val="FFFFFF"/>
                </a:solidFill>
                <a:latin typeface="Arial"/>
                <a:cs typeface="Arial"/>
              </a:rPr>
              <a:t> </a:t>
            </a:r>
            <a:r>
              <a:rPr lang="fi-FI" sz="2200" spc="40" dirty="0" err="1">
                <a:solidFill>
                  <a:srgbClr val="FFFFFF"/>
                </a:solidFill>
                <a:latin typeface="Arial"/>
                <a:cs typeface="Arial"/>
              </a:rPr>
              <a:t>authoring</a:t>
            </a:r>
            <a:endParaRPr lang="fi-FI" sz="2200" spc="40" dirty="0">
              <a:solidFill>
                <a:srgbClr val="FFFFFF"/>
              </a:solidFill>
              <a:latin typeface="Arial"/>
              <a:cs typeface="Arial"/>
            </a:endParaRPr>
          </a:p>
          <a:p>
            <a:pPr marL="241300" indent="-228600">
              <a:lnSpc>
                <a:spcPct val="100000"/>
              </a:lnSpc>
              <a:spcBef>
                <a:spcPts val="100"/>
              </a:spcBef>
              <a:buFont typeface="BPG Sans GPL&amp;GNU"/>
              <a:buChar char="-"/>
              <a:tabLst>
                <a:tab pos="241300" algn="l"/>
              </a:tabLst>
            </a:pPr>
            <a:r>
              <a:rPr lang="fi-FI" sz="2200" spc="40" dirty="0" err="1">
                <a:solidFill>
                  <a:srgbClr val="FFFFFF"/>
                </a:solidFill>
                <a:latin typeface="Arial"/>
                <a:cs typeface="Arial"/>
              </a:rPr>
              <a:t>Written</a:t>
            </a:r>
            <a:r>
              <a:rPr lang="fi-FI" sz="2200" spc="40" dirty="0">
                <a:solidFill>
                  <a:srgbClr val="FFFFFF"/>
                </a:solidFill>
                <a:latin typeface="Arial"/>
                <a:cs typeface="Arial"/>
              </a:rPr>
              <a:t> in PHP ( </a:t>
            </a:r>
            <a:r>
              <a:rPr lang="fi-FI" sz="2200" spc="40" dirty="0" err="1">
                <a:solidFill>
                  <a:srgbClr val="FFFFFF"/>
                </a:solidFill>
                <a:latin typeface="Arial"/>
                <a:cs typeface="Arial"/>
              </a:rPr>
              <a:t>especially</a:t>
            </a:r>
            <a:r>
              <a:rPr lang="fi-FI" sz="2200" spc="40" dirty="0">
                <a:solidFill>
                  <a:srgbClr val="FFFFFF"/>
                </a:solidFill>
                <a:latin typeface="Arial"/>
                <a:cs typeface="Arial"/>
              </a:rPr>
              <a:t> Symphony)</a:t>
            </a:r>
          </a:p>
          <a:p>
            <a:pPr marL="241300" indent="-228600">
              <a:lnSpc>
                <a:spcPct val="100000"/>
              </a:lnSpc>
              <a:spcBef>
                <a:spcPts val="100"/>
              </a:spcBef>
              <a:buFont typeface="BPG Sans GPL&amp;GNU"/>
              <a:buChar char="-"/>
              <a:tabLst>
                <a:tab pos="241300" algn="l"/>
              </a:tabLst>
            </a:pPr>
            <a:r>
              <a:rPr lang="fi-FI" sz="2200" spc="40" dirty="0">
                <a:solidFill>
                  <a:srgbClr val="FFFFFF"/>
                </a:solidFill>
                <a:latin typeface="Arial"/>
                <a:cs typeface="Arial"/>
              </a:rPr>
              <a:t>Drupal </a:t>
            </a:r>
            <a:r>
              <a:rPr lang="fi-FI" sz="2200" spc="40" dirty="0" err="1">
                <a:solidFill>
                  <a:srgbClr val="FFFFFF"/>
                </a:solidFill>
                <a:latin typeface="Arial"/>
                <a:cs typeface="Arial"/>
              </a:rPr>
              <a:t>has</a:t>
            </a:r>
            <a:r>
              <a:rPr lang="fi-FI" sz="2200" spc="40" dirty="0">
                <a:solidFill>
                  <a:srgbClr val="FFFFFF"/>
                </a:solidFill>
                <a:latin typeface="Arial"/>
                <a:cs typeface="Arial"/>
              </a:rPr>
              <a:t> </a:t>
            </a:r>
            <a:r>
              <a:rPr lang="fi-FI" sz="2200" spc="40" dirty="0" err="1">
                <a:solidFill>
                  <a:srgbClr val="FFFFFF"/>
                </a:solidFill>
                <a:latin typeface="Arial"/>
                <a:cs typeface="Arial"/>
              </a:rPr>
              <a:t>some</a:t>
            </a:r>
            <a:r>
              <a:rPr lang="fi-FI" sz="2200" spc="40" dirty="0">
                <a:solidFill>
                  <a:srgbClr val="FFFFFF"/>
                </a:solidFill>
                <a:latin typeface="Arial"/>
                <a:cs typeface="Arial"/>
              </a:rPr>
              <a:t> </a:t>
            </a:r>
            <a:r>
              <a:rPr lang="fi-FI" sz="2200" spc="40" dirty="0" err="1">
                <a:solidFill>
                  <a:srgbClr val="FFFFFF"/>
                </a:solidFill>
                <a:latin typeface="Arial"/>
                <a:cs typeface="Arial"/>
              </a:rPr>
              <a:t>principles</a:t>
            </a:r>
            <a:endParaRPr lang="fi-FI" sz="2200" spc="40" dirty="0">
              <a:solidFill>
                <a:srgbClr val="FFFFFF"/>
              </a:solidFill>
              <a:latin typeface="Arial"/>
              <a:cs typeface="Arial"/>
            </a:endParaRPr>
          </a:p>
          <a:p>
            <a:pPr marL="698500" lvl="1" indent="-228600">
              <a:spcBef>
                <a:spcPts val="100"/>
              </a:spcBef>
              <a:buFont typeface="BPG Sans GPL&amp;GNU"/>
              <a:buChar char="-"/>
              <a:tabLst>
                <a:tab pos="241300" algn="l"/>
              </a:tabLst>
            </a:pPr>
            <a:r>
              <a:rPr lang="fi-FI" sz="2200" spc="40" dirty="0">
                <a:solidFill>
                  <a:srgbClr val="FFFFFF"/>
                </a:solidFill>
                <a:latin typeface="Arial"/>
                <a:cs typeface="Arial"/>
              </a:rPr>
              <a:t>Modular and </a:t>
            </a:r>
            <a:r>
              <a:rPr lang="fi-FI" sz="2200" spc="40" dirty="0" err="1">
                <a:solidFill>
                  <a:srgbClr val="FFFFFF"/>
                </a:solidFill>
                <a:latin typeface="Arial"/>
                <a:cs typeface="Arial"/>
              </a:rPr>
              <a:t>extensible</a:t>
            </a:r>
            <a:endParaRPr lang="fi-FI" sz="2200" spc="40" dirty="0">
              <a:solidFill>
                <a:srgbClr val="FFFFFF"/>
              </a:solidFill>
              <a:latin typeface="Arial"/>
              <a:cs typeface="Arial"/>
            </a:endParaRPr>
          </a:p>
          <a:p>
            <a:pPr marL="698500" lvl="1" indent="-228600">
              <a:spcBef>
                <a:spcPts val="100"/>
              </a:spcBef>
              <a:buFont typeface="BPG Sans GPL&amp;GNU"/>
              <a:buChar char="-"/>
              <a:tabLst>
                <a:tab pos="241300" algn="l"/>
              </a:tabLst>
            </a:pPr>
            <a:r>
              <a:rPr lang="fi-FI" sz="2200" spc="40" dirty="0" err="1">
                <a:solidFill>
                  <a:srgbClr val="FFFFFF"/>
                </a:solidFill>
                <a:latin typeface="Arial"/>
                <a:cs typeface="Arial"/>
              </a:rPr>
              <a:t>Quality</a:t>
            </a:r>
            <a:r>
              <a:rPr lang="fi-FI" sz="2200" spc="40" dirty="0">
                <a:solidFill>
                  <a:srgbClr val="FFFFFF"/>
                </a:solidFill>
                <a:latin typeface="Arial"/>
                <a:cs typeface="Arial"/>
              </a:rPr>
              <a:t> </a:t>
            </a:r>
            <a:r>
              <a:rPr lang="fi-FI" sz="2200" spc="40" dirty="0" err="1">
                <a:solidFill>
                  <a:srgbClr val="FFFFFF"/>
                </a:solidFill>
                <a:latin typeface="Arial"/>
                <a:cs typeface="Arial"/>
              </a:rPr>
              <a:t>coding</a:t>
            </a:r>
            <a:endParaRPr lang="fi-FI" sz="2200" spc="40" dirty="0">
              <a:solidFill>
                <a:srgbClr val="FFFFFF"/>
              </a:solidFill>
              <a:latin typeface="Arial"/>
              <a:cs typeface="Arial"/>
            </a:endParaRPr>
          </a:p>
          <a:p>
            <a:pPr marL="698500" lvl="1" indent="-228600">
              <a:spcBef>
                <a:spcPts val="100"/>
              </a:spcBef>
              <a:buFont typeface="BPG Sans GPL&amp;GNU"/>
              <a:buChar char="-"/>
              <a:tabLst>
                <a:tab pos="241300" algn="l"/>
              </a:tabLst>
            </a:pPr>
            <a:r>
              <a:rPr lang="fi-FI" sz="2200" spc="40" dirty="0">
                <a:solidFill>
                  <a:srgbClr val="FFFFFF"/>
                </a:solidFill>
                <a:latin typeface="Arial"/>
                <a:cs typeface="Arial"/>
              </a:rPr>
              <a:t>Standard-</a:t>
            </a:r>
            <a:r>
              <a:rPr lang="fi-FI" sz="2200" spc="40" dirty="0" err="1">
                <a:solidFill>
                  <a:srgbClr val="FFFFFF"/>
                </a:solidFill>
                <a:latin typeface="Arial"/>
                <a:cs typeface="Arial"/>
              </a:rPr>
              <a:t>based</a:t>
            </a:r>
            <a:endParaRPr lang="fi-FI" sz="2200" spc="40" dirty="0">
              <a:solidFill>
                <a:srgbClr val="FFFFFF"/>
              </a:solidFill>
              <a:latin typeface="Arial"/>
              <a:cs typeface="Arial"/>
            </a:endParaRPr>
          </a:p>
          <a:p>
            <a:pPr marL="698500" lvl="1" indent="-228600">
              <a:spcBef>
                <a:spcPts val="100"/>
              </a:spcBef>
              <a:buFont typeface="BPG Sans GPL&amp;GNU"/>
              <a:buChar char="-"/>
              <a:tabLst>
                <a:tab pos="241300" algn="l"/>
              </a:tabLst>
            </a:pPr>
            <a:r>
              <a:rPr lang="fi-FI" sz="2200" spc="40" dirty="0">
                <a:solidFill>
                  <a:srgbClr val="FFFFFF"/>
                </a:solidFill>
                <a:latin typeface="Arial"/>
                <a:cs typeface="Arial"/>
              </a:rPr>
              <a:t>Open </a:t>
            </a:r>
            <a:r>
              <a:rPr lang="fi-FI" sz="2200" spc="40" dirty="0" err="1">
                <a:solidFill>
                  <a:srgbClr val="FFFFFF"/>
                </a:solidFill>
                <a:latin typeface="Arial"/>
                <a:cs typeface="Arial"/>
              </a:rPr>
              <a:t>source</a:t>
            </a:r>
            <a:endParaRPr lang="fi-FI" sz="2200" spc="40" dirty="0">
              <a:solidFill>
                <a:srgbClr val="FFFFFF"/>
              </a:solidFill>
              <a:latin typeface="Arial"/>
              <a:cs typeface="Arial"/>
            </a:endParaRPr>
          </a:p>
          <a:p>
            <a:pPr marL="698500" lvl="1" indent="-228600">
              <a:spcBef>
                <a:spcPts val="100"/>
              </a:spcBef>
              <a:buFont typeface="BPG Sans GPL&amp;GNU"/>
              <a:buChar char="-"/>
              <a:tabLst>
                <a:tab pos="241300" algn="l"/>
              </a:tabLst>
            </a:pPr>
            <a:r>
              <a:rPr lang="fi-FI" sz="2200" spc="40" dirty="0" err="1">
                <a:solidFill>
                  <a:srgbClr val="FFFFFF"/>
                </a:solidFill>
                <a:latin typeface="Arial"/>
                <a:cs typeface="Arial"/>
              </a:rPr>
              <a:t>Ease</a:t>
            </a:r>
            <a:r>
              <a:rPr lang="fi-FI" sz="2200" spc="40" dirty="0">
                <a:solidFill>
                  <a:srgbClr val="FFFFFF"/>
                </a:solidFill>
                <a:latin typeface="Arial"/>
                <a:cs typeface="Arial"/>
              </a:rPr>
              <a:t> of </a:t>
            </a:r>
            <a:r>
              <a:rPr lang="fi-FI" sz="2200" spc="40" dirty="0" err="1">
                <a:solidFill>
                  <a:srgbClr val="FFFFFF"/>
                </a:solidFill>
                <a:latin typeface="Arial"/>
                <a:cs typeface="Arial"/>
              </a:rPr>
              <a:t>use</a:t>
            </a:r>
            <a:endParaRPr lang="fi-FI" sz="2200" spc="40" dirty="0">
              <a:solidFill>
                <a:srgbClr val="FFFFFF"/>
              </a:solidFill>
              <a:latin typeface="Arial"/>
              <a:cs typeface="Arial"/>
            </a:endParaRPr>
          </a:p>
          <a:p>
            <a:pPr marL="698500" lvl="1" indent="-228600">
              <a:spcBef>
                <a:spcPts val="100"/>
              </a:spcBef>
              <a:buFont typeface="BPG Sans GPL&amp;GNU"/>
              <a:buChar char="-"/>
              <a:tabLst>
                <a:tab pos="241300" algn="l"/>
              </a:tabLst>
            </a:pPr>
            <a:r>
              <a:rPr lang="fi-FI" sz="2200" spc="40" dirty="0">
                <a:solidFill>
                  <a:srgbClr val="FFFFFF"/>
                </a:solidFill>
                <a:latin typeface="Arial"/>
                <a:cs typeface="Arial"/>
              </a:rPr>
              <a:t>Collaboration</a:t>
            </a:r>
          </a:p>
          <a:p>
            <a:pPr marL="12700">
              <a:spcBef>
                <a:spcPts val="100"/>
              </a:spcBef>
              <a:tabLst>
                <a:tab pos="241300" algn="l"/>
              </a:tabLst>
            </a:pPr>
            <a:r>
              <a:rPr lang="fi-FI" sz="2200" spc="40" dirty="0">
                <a:solidFill>
                  <a:srgbClr val="FFFFFF"/>
                </a:solidFill>
                <a:latin typeface="Arial"/>
                <a:cs typeface="Arial"/>
              </a:rPr>
              <a:t>- In 2021, </a:t>
            </a:r>
            <a:r>
              <a:rPr lang="fi-FI" sz="2200" spc="40" dirty="0" err="1">
                <a:solidFill>
                  <a:srgbClr val="FFFFFF"/>
                </a:solidFill>
                <a:latin typeface="Arial"/>
                <a:cs typeface="Arial"/>
              </a:rPr>
              <a:t>with</a:t>
            </a:r>
            <a:r>
              <a:rPr lang="fi-FI" sz="2200" spc="40" dirty="0">
                <a:solidFill>
                  <a:srgbClr val="FFFFFF"/>
                </a:solidFill>
                <a:latin typeface="Arial"/>
                <a:cs typeface="Arial"/>
              </a:rPr>
              <a:t> Drupal 9 it is </a:t>
            </a:r>
            <a:r>
              <a:rPr lang="fi-FI" sz="2200" spc="40" dirty="0" err="1">
                <a:solidFill>
                  <a:srgbClr val="FFFFFF"/>
                </a:solidFill>
                <a:latin typeface="Arial"/>
                <a:cs typeface="Arial"/>
              </a:rPr>
              <a:t>like</a:t>
            </a:r>
            <a:r>
              <a:rPr lang="fi-FI" sz="2200" spc="40" dirty="0">
                <a:solidFill>
                  <a:srgbClr val="FFFFFF"/>
                </a:solidFill>
                <a:latin typeface="Arial"/>
                <a:cs typeface="Arial"/>
              </a:rPr>
              <a:t> ”</a:t>
            </a:r>
            <a:r>
              <a:rPr lang="fi-FI" sz="2200" spc="40" dirty="0" err="1">
                <a:solidFill>
                  <a:srgbClr val="FFFFFF"/>
                </a:solidFill>
                <a:latin typeface="Arial"/>
                <a:cs typeface="Arial"/>
              </a:rPr>
              <a:t>enterprise</a:t>
            </a:r>
            <a:r>
              <a:rPr lang="fi-FI" sz="2200" spc="40" dirty="0">
                <a:solidFill>
                  <a:srgbClr val="FFFFFF"/>
                </a:solidFill>
                <a:latin typeface="Arial"/>
                <a:cs typeface="Arial"/>
              </a:rPr>
              <a:t> software” for </a:t>
            </a:r>
            <a:r>
              <a:rPr lang="fi-FI" sz="2200" spc="40" dirty="0" err="1">
                <a:solidFill>
                  <a:srgbClr val="FFFFFF"/>
                </a:solidFill>
                <a:latin typeface="Arial"/>
                <a:cs typeface="Arial"/>
              </a:rPr>
              <a:t>custom-tailored</a:t>
            </a:r>
            <a:r>
              <a:rPr lang="fi-FI" sz="2200" spc="40" dirty="0">
                <a:solidFill>
                  <a:srgbClr val="FFFFFF"/>
                </a:solidFill>
                <a:latin typeface="Arial"/>
                <a:cs typeface="Arial"/>
              </a:rPr>
              <a:t> </a:t>
            </a:r>
            <a:r>
              <a:rPr lang="fi-FI" sz="2200" spc="40" dirty="0" err="1">
                <a:solidFill>
                  <a:srgbClr val="FFFFFF"/>
                </a:solidFill>
                <a:latin typeface="Arial"/>
                <a:cs typeface="Arial"/>
              </a:rPr>
              <a:t>solutions</a:t>
            </a:r>
            <a:r>
              <a:rPr lang="fi-FI" sz="2200" spc="40" dirty="0">
                <a:solidFill>
                  <a:srgbClr val="FFFFFF"/>
                </a:solidFill>
                <a:latin typeface="Arial"/>
                <a:cs typeface="Arial"/>
              </a:rPr>
              <a:t> and for </a:t>
            </a:r>
            <a:r>
              <a:rPr lang="fi-FI" sz="2200" spc="40" dirty="0" err="1">
                <a:solidFill>
                  <a:srgbClr val="FFFFFF"/>
                </a:solidFill>
                <a:latin typeface="Arial"/>
                <a:cs typeface="Arial"/>
              </a:rPr>
              <a:t>startups</a:t>
            </a:r>
            <a:r>
              <a:rPr lang="fi-FI" sz="2200" spc="40" dirty="0">
                <a:solidFill>
                  <a:srgbClr val="FFFFFF"/>
                </a:solidFill>
                <a:latin typeface="Arial"/>
                <a:cs typeface="Arial"/>
              </a:rPr>
              <a:t> </a:t>
            </a:r>
            <a:r>
              <a:rPr lang="fi-FI" sz="2200" spc="40" dirty="0" err="1">
                <a:solidFill>
                  <a:srgbClr val="FFFFFF"/>
                </a:solidFill>
                <a:latin typeface="Arial"/>
                <a:cs typeface="Arial"/>
              </a:rPr>
              <a:t>companies</a:t>
            </a:r>
            <a:endParaRPr lang="fi-FI" sz="2200" spc="40" dirty="0">
              <a:solidFill>
                <a:srgbClr val="FFFFFF"/>
              </a:solidFill>
              <a:latin typeface="Arial"/>
              <a:cs typeface="Arial"/>
            </a:endParaRPr>
          </a:p>
          <a:p>
            <a:pPr marL="469900" lvl="1">
              <a:spcBef>
                <a:spcPts val="100"/>
              </a:spcBef>
              <a:tabLst>
                <a:tab pos="241300" algn="l"/>
              </a:tabLst>
            </a:pPr>
            <a:endParaRPr lang="fi-FI" sz="2200" spc="40" dirty="0">
              <a:solidFill>
                <a:srgbClr val="FFFFFF"/>
              </a:solidFill>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8238" y="228600"/>
            <a:ext cx="3888461" cy="555280"/>
          </a:xfrm>
          <a:prstGeom prst="rect">
            <a:avLst/>
          </a:prstGeom>
        </p:spPr>
        <p:txBody>
          <a:bodyPr vert="horz" wrap="square" lIns="0" tIns="16510" rIns="0" bIns="0" rtlCol="0">
            <a:spAutoFit/>
          </a:bodyPr>
          <a:lstStyle/>
          <a:p>
            <a:pPr marL="12700">
              <a:lnSpc>
                <a:spcPct val="100000"/>
              </a:lnSpc>
              <a:spcBef>
                <a:spcPts val="130"/>
              </a:spcBef>
            </a:pPr>
            <a:r>
              <a:rPr lang="fi-FI" spc="20" dirty="0" err="1"/>
              <a:t>What</a:t>
            </a:r>
            <a:r>
              <a:rPr lang="fi-FI" spc="20" dirty="0"/>
              <a:t> is Drupal?</a:t>
            </a:r>
            <a:endParaRPr spc="35" dirty="0"/>
          </a:p>
        </p:txBody>
      </p:sp>
      <p:sp>
        <p:nvSpPr>
          <p:cNvPr id="3" name="object 3"/>
          <p:cNvSpPr txBox="1"/>
          <p:nvPr/>
        </p:nvSpPr>
        <p:spPr>
          <a:xfrm>
            <a:off x="1158238" y="1066800"/>
            <a:ext cx="10728962" cy="3500958"/>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r>
              <a:rPr lang="fi-FI" sz="2200" spc="40" dirty="0" err="1">
                <a:solidFill>
                  <a:srgbClr val="FFFFFF"/>
                </a:solidFill>
                <a:latin typeface="Arial"/>
                <a:cs typeface="Arial"/>
              </a:rPr>
              <a:t>Large</a:t>
            </a:r>
            <a:r>
              <a:rPr lang="fi-FI" sz="2200" spc="40" dirty="0">
                <a:solidFill>
                  <a:srgbClr val="FFFFFF"/>
                </a:solidFill>
                <a:latin typeface="Arial"/>
                <a:cs typeface="Arial"/>
              </a:rPr>
              <a:t> </a:t>
            </a:r>
            <a:r>
              <a:rPr lang="fi-FI" sz="2200" spc="40" dirty="0" err="1">
                <a:solidFill>
                  <a:srgbClr val="FFFFFF"/>
                </a:solidFill>
                <a:latin typeface="Arial"/>
                <a:cs typeface="Arial"/>
              </a:rPr>
              <a:t>number</a:t>
            </a:r>
            <a:r>
              <a:rPr lang="fi-FI" sz="2200" spc="40" dirty="0">
                <a:solidFill>
                  <a:srgbClr val="FFFFFF"/>
                </a:solidFill>
                <a:latin typeface="Arial"/>
                <a:cs typeface="Arial"/>
              </a:rPr>
              <a:t> of </a:t>
            </a:r>
            <a:r>
              <a:rPr lang="fi-FI" sz="2200" spc="40" dirty="0" err="1">
                <a:solidFill>
                  <a:srgbClr val="FFFFFF"/>
                </a:solidFill>
                <a:latin typeface="Arial"/>
                <a:cs typeface="Arial"/>
              </a:rPr>
              <a:t>free</a:t>
            </a:r>
            <a:r>
              <a:rPr lang="fi-FI" sz="2200" spc="40" dirty="0">
                <a:solidFill>
                  <a:srgbClr val="FFFFFF"/>
                </a:solidFill>
                <a:latin typeface="Arial"/>
                <a:cs typeface="Arial"/>
              </a:rPr>
              <a:t> </a:t>
            </a:r>
            <a:r>
              <a:rPr lang="fi-FI" sz="2200" spc="40" dirty="0" err="1">
                <a:solidFill>
                  <a:srgbClr val="FFFFFF"/>
                </a:solidFill>
                <a:latin typeface="Arial"/>
                <a:cs typeface="Arial"/>
              </a:rPr>
              <a:t>modules</a:t>
            </a:r>
            <a:r>
              <a:rPr lang="fi-FI" sz="2200" spc="40" dirty="0">
                <a:solidFill>
                  <a:srgbClr val="FFFFFF"/>
                </a:solidFill>
                <a:latin typeface="Arial"/>
                <a:cs typeface="Arial"/>
              </a:rPr>
              <a:t>  </a:t>
            </a:r>
            <a:r>
              <a:rPr lang="fi-FI" sz="2200" spc="40" dirty="0" err="1">
                <a:solidFill>
                  <a:srgbClr val="FFFFFF"/>
                </a:solidFill>
                <a:latin typeface="Arial"/>
                <a:cs typeface="Arial"/>
              </a:rPr>
              <a:t>which</a:t>
            </a:r>
            <a:r>
              <a:rPr lang="fi-FI" sz="2200" spc="40" dirty="0">
                <a:solidFill>
                  <a:srgbClr val="FFFFFF"/>
                </a:solidFill>
                <a:latin typeface="Arial"/>
                <a:cs typeface="Arial"/>
              </a:rPr>
              <a:t> </a:t>
            </a:r>
            <a:r>
              <a:rPr lang="fi-FI" sz="2200" spc="40" dirty="0" err="1">
                <a:solidFill>
                  <a:srgbClr val="FFFFFF"/>
                </a:solidFill>
                <a:latin typeface="Arial"/>
                <a:cs typeface="Arial"/>
              </a:rPr>
              <a:t>can</a:t>
            </a:r>
            <a:r>
              <a:rPr lang="fi-FI" sz="2200" spc="40" dirty="0">
                <a:solidFill>
                  <a:srgbClr val="FFFFFF"/>
                </a:solidFill>
                <a:latin typeface="Arial"/>
                <a:cs typeface="Arial"/>
              </a:rPr>
              <a:t> </a:t>
            </a:r>
            <a:r>
              <a:rPr lang="fi-FI" sz="2200" spc="40" dirty="0" err="1">
                <a:solidFill>
                  <a:srgbClr val="FFFFFF"/>
                </a:solidFill>
                <a:latin typeface="Arial"/>
                <a:cs typeface="Arial"/>
              </a:rPr>
              <a:t>be</a:t>
            </a:r>
            <a:r>
              <a:rPr lang="fi-FI" sz="2200" spc="40" dirty="0">
                <a:solidFill>
                  <a:srgbClr val="FFFFFF"/>
                </a:solidFill>
                <a:latin typeface="Arial"/>
                <a:cs typeface="Arial"/>
              </a:rPr>
              <a:t> </a:t>
            </a:r>
            <a:r>
              <a:rPr lang="fi-FI" sz="2200" spc="40" dirty="0" err="1">
                <a:solidFill>
                  <a:srgbClr val="FFFFFF"/>
                </a:solidFill>
                <a:latin typeface="Arial"/>
                <a:cs typeface="Arial"/>
              </a:rPr>
              <a:t>used</a:t>
            </a:r>
            <a:r>
              <a:rPr lang="fi-FI" sz="2200" spc="40" dirty="0">
                <a:solidFill>
                  <a:srgbClr val="FFFFFF"/>
                </a:solidFill>
                <a:latin typeface="Arial"/>
                <a:cs typeface="Arial"/>
              </a:rPr>
              <a:t> to </a:t>
            </a:r>
            <a:r>
              <a:rPr lang="fi-FI" sz="2200" spc="40" dirty="0" err="1">
                <a:solidFill>
                  <a:srgbClr val="FFFFFF"/>
                </a:solidFill>
                <a:latin typeface="Arial"/>
                <a:cs typeface="Arial"/>
              </a:rPr>
              <a:t>extend</a:t>
            </a:r>
            <a:r>
              <a:rPr lang="fi-FI" sz="2200" spc="40" dirty="0">
                <a:solidFill>
                  <a:srgbClr val="FFFFFF"/>
                </a:solidFill>
                <a:latin typeface="Arial"/>
                <a:cs typeface="Arial"/>
              </a:rPr>
              <a:t> </a:t>
            </a:r>
            <a:r>
              <a:rPr lang="fi-FI" sz="2200" spc="40" dirty="0" err="1">
                <a:solidFill>
                  <a:srgbClr val="FFFFFF"/>
                </a:solidFill>
                <a:latin typeface="Arial"/>
                <a:cs typeface="Arial"/>
              </a:rPr>
              <a:t>your</a:t>
            </a:r>
            <a:r>
              <a:rPr lang="fi-FI" sz="2200" spc="40" dirty="0">
                <a:solidFill>
                  <a:srgbClr val="FFFFFF"/>
                </a:solidFill>
                <a:latin typeface="Arial"/>
                <a:cs typeface="Arial"/>
              </a:rPr>
              <a:t> </a:t>
            </a:r>
            <a:r>
              <a:rPr lang="fi-FI" sz="2200" spc="40" dirty="0" err="1">
                <a:solidFill>
                  <a:srgbClr val="FFFFFF"/>
                </a:solidFill>
                <a:latin typeface="Arial"/>
                <a:cs typeface="Arial"/>
              </a:rPr>
              <a:t>application</a:t>
            </a:r>
            <a:endParaRPr lang="fi-FI" sz="2200" spc="40" dirty="0">
              <a:solidFill>
                <a:srgbClr val="FFFFFF"/>
              </a:solidFill>
              <a:latin typeface="Arial"/>
              <a:cs typeface="Arial"/>
            </a:endParaRPr>
          </a:p>
          <a:p>
            <a:pPr marL="241300" indent="-228600">
              <a:lnSpc>
                <a:spcPct val="100000"/>
              </a:lnSpc>
              <a:spcBef>
                <a:spcPts val="100"/>
              </a:spcBef>
              <a:buFont typeface="BPG Sans GPL&amp;GNU"/>
              <a:buChar char="-"/>
              <a:tabLst>
                <a:tab pos="241300" algn="l"/>
              </a:tabLst>
            </a:pPr>
            <a:endParaRPr lang="fi-FI" sz="2200" spc="40" dirty="0">
              <a:solidFill>
                <a:srgbClr val="FFFFFF"/>
              </a:solidFill>
              <a:latin typeface="Arial"/>
              <a:cs typeface="Arial"/>
            </a:endParaRPr>
          </a:p>
          <a:p>
            <a:pPr marL="241300" indent="-228600">
              <a:lnSpc>
                <a:spcPct val="100000"/>
              </a:lnSpc>
              <a:spcBef>
                <a:spcPts val="100"/>
              </a:spcBef>
              <a:buFont typeface="BPG Sans GPL&amp;GNU"/>
              <a:buChar char="-"/>
              <a:tabLst>
                <a:tab pos="241300" algn="l"/>
              </a:tabLst>
            </a:pPr>
            <a:r>
              <a:rPr lang="fi-FI" sz="2200" spc="40" dirty="0" err="1">
                <a:solidFill>
                  <a:srgbClr val="FFFFFF"/>
                </a:solidFill>
                <a:latin typeface="Arial"/>
                <a:cs typeface="Arial"/>
              </a:rPr>
              <a:t>Large</a:t>
            </a:r>
            <a:r>
              <a:rPr lang="fi-FI" sz="2200" spc="40" dirty="0">
                <a:solidFill>
                  <a:srgbClr val="FFFFFF"/>
                </a:solidFill>
                <a:latin typeface="Arial"/>
                <a:cs typeface="Arial"/>
              </a:rPr>
              <a:t> </a:t>
            </a:r>
            <a:r>
              <a:rPr lang="fi-FI" sz="2200" spc="40" dirty="0" err="1">
                <a:solidFill>
                  <a:srgbClr val="FFFFFF"/>
                </a:solidFill>
                <a:latin typeface="Arial"/>
                <a:cs typeface="Arial"/>
              </a:rPr>
              <a:t>number</a:t>
            </a:r>
            <a:r>
              <a:rPr lang="fi-FI" sz="2200" spc="40" dirty="0">
                <a:solidFill>
                  <a:srgbClr val="FFFFFF"/>
                </a:solidFill>
                <a:latin typeface="Arial"/>
                <a:cs typeface="Arial"/>
              </a:rPr>
              <a:t> of </a:t>
            </a:r>
            <a:r>
              <a:rPr lang="fi-FI" sz="2200" spc="40" dirty="0" err="1">
                <a:solidFill>
                  <a:srgbClr val="FFFFFF"/>
                </a:solidFill>
                <a:latin typeface="Arial"/>
                <a:cs typeface="Arial"/>
              </a:rPr>
              <a:t>paid</a:t>
            </a:r>
            <a:r>
              <a:rPr lang="fi-FI" sz="2200" spc="40" dirty="0">
                <a:solidFill>
                  <a:srgbClr val="FFFFFF"/>
                </a:solidFill>
                <a:latin typeface="Arial"/>
                <a:cs typeface="Arial"/>
              </a:rPr>
              <a:t> and open </a:t>
            </a:r>
            <a:r>
              <a:rPr lang="fi-FI" sz="2200" spc="40" dirty="0" err="1">
                <a:solidFill>
                  <a:srgbClr val="FFFFFF"/>
                </a:solidFill>
                <a:latin typeface="Arial"/>
                <a:cs typeface="Arial"/>
              </a:rPr>
              <a:t>source</a:t>
            </a:r>
            <a:r>
              <a:rPr lang="fi-FI" sz="2200" spc="40" dirty="0">
                <a:solidFill>
                  <a:srgbClr val="FFFFFF"/>
                </a:solidFill>
                <a:latin typeface="Arial"/>
                <a:cs typeface="Arial"/>
              </a:rPr>
              <a:t> </a:t>
            </a:r>
            <a:r>
              <a:rPr lang="fi-FI" sz="2200" spc="40" dirty="0" err="1">
                <a:solidFill>
                  <a:srgbClr val="FFFFFF"/>
                </a:solidFill>
                <a:latin typeface="Arial"/>
                <a:cs typeface="Arial"/>
              </a:rPr>
              <a:t>themes</a:t>
            </a:r>
            <a:endParaRPr lang="fi-FI" sz="2200" spc="40" dirty="0">
              <a:solidFill>
                <a:srgbClr val="FFFFFF"/>
              </a:solidFill>
              <a:latin typeface="Arial"/>
              <a:cs typeface="Arial"/>
            </a:endParaRPr>
          </a:p>
          <a:p>
            <a:pPr marL="241300" indent="-228600">
              <a:lnSpc>
                <a:spcPct val="100000"/>
              </a:lnSpc>
              <a:spcBef>
                <a:spcPts val="100"/>
              </a:spcBef>
              <a:buFont typeface="BPG Sans GPL&amp;GNU"/>
              <a:buChar char="-"/>
              <a:tabLst>
                <a:tab pos="241300" algn="l"/>
              </a:tabLst>
            </a:pPr>
            <a:endParaRPr lang="fi-FI" sz="2200" spc="40" dirty="0">
              <a:solidFill>
                <a:srgbClr val="FFFFFF"/>
              </a:solidFill>
              <a:latin typeface="Arial"/>
              <a:cs typeface="Arial"/>
            </a:endParaRPr>
          </a:p>
          <a:p>
            <a:pPr marL="241300" indent="-228600">
              <a:lnSpc>
                <a:spcPct val="100000"/>
              </a:lnSpc>
              <a:spcBef>
                <a:spcPts val="100"/>
              </a:spcBef>
              <a:buFont typeface="BPG Sans GPL&amp;GNU"/>
              <a:buChar char="-"/>
              <a:tabLst>
                <a:tab pos="241300" algn="l"/>
              </a:tabLst>
            </a:pPr>
            <a:r>
              <a:rPr lang="fi-FI" sz="2200" spc="40" dirty="0" err="1">
                <a:solidFill>
                  <a:srgbClr val="FFFFFF"/>
                </a:solidFill>
                <a:latin typeface="Arial"/>
                <a:cs typeface="Arial"/>
              </a:rPr>
              <a:t>Largest</a:t>
            </a:r>
            <a:r>
              <a:rPr lang="fi-FI" sz="2200" spc="40" dirty="0">
                <a:solidFill>
                  <a:srgbClr val="FFFFFF"/>
                </a:solidFill>
                <a:latin typeface="Arial"/>
                <a:cs typeface="Arial"/>
              </a:rPr>
              <a:t> open </a:t>
            </a:r>
            <a:r>
              <a:rPr lang="fi-FI" sz="2200" spc="40" dirty="0" err="1">
                <a:solidFill>
                  <a:srgbClr val="FFFFFF"/>
                </a:solidFill>
                <a:latin typeface="Arial"/>
                <a:cs typeface="Arial"/>
              </a:rPr>
              <a:t>source</a:t>
            </a:r>
            <a:r>
              <a:rPr lang="fi-FI" sz="2200" spc="40" dirty="0">
                <a:solidFill>
                  <a:srgbClr val="FFFFFF"/>
                </a:solidFill>
                <a:latin typeface="Arial"/>
                <a:cs typeface="Arial"/>
              </a:rPr>
              <a:t> </a:t>
            </a:r>
            <a:r>
              <a:rPr lang="fi-FI" sz="2200" spc="40" dirty="0" err="1">
                <a:solidFill>
                  <a:srgbClr val="FFFFFF"/>
                </a:solidFill>
                <a:latin typeface="Arial"/>
                <a:cs typeface="Arial"/>
              </a:rPr>
              <a:t>communities</a:t>
            </a:r>
            <a:endParaRPr lang="fi-FI" sz="2200" spc="40" dirty="0">
              <a:solidFill>
                <a:srgbClr val="FFFFFF"/>
              </a:solidFill>
              <a:latin typeface="Arial"/>
              <a:cs typeface="Arial"/>
            </a:endParaRPr>
          </a:p>
          <a:p>
            <a:pPr marL="241300" indent="-228600">
              <a:lnSpc>
                <a:spcPct val="100000"/>
              </a:lnSpc>
              <a:spcBef>
                <a:spcPts val="100"/>
              </a:spcBef>
              <a:buFont typeface="BPG Sans GPL&amp;GNU"/>
              <a:buChar char="-"/>
              <a:tabLst>
                <a:tab pos="241300" algn="l"/>
              </a:tabLst>
            </a:pPr>
            <a:endParaRPr lang="fi-FI" sz="2200" spc="40" dirty="0">
              <a:solidFill>
                <a:srgbClr val="FFFFFF"/>
              </a:solidFill>
              <a:latin typeface="Arial"/>
              <a:cs typeface="Arial"/>
            </a:endParaRPr>
          </a:p>
          <a:p>
            <a:pPr marL="241300" indent="-228600">
              <a:lnSpc>
                <a:spcPct val="100000"/>
              </a:lnSpc>
              <a:spcBef>
                <a:spcPts val="100"/>
              </a:spcBef>
              <a:buFont typeface="BPG Sans GPL&amp;GNU"/>
              <a:buChar char="-"/>
              <a:tabLst>
                <a:tab pos="241300" algn="l"/>
              </a:tabLst>
            </a:pPr>
            <a:r>
              <a:rPr lang="fi-FI" sz="2200" spc="40" dirty="0" err="1">
                <a:solidFill>
                  <a:srgbClr val="FFFFFF"/>
                </a:solidFill>
                <a:latin typeface="Arial"/>
                <a:cs typeface="Arial"/>
              </a:rPr>
              <a:t>Communites</a:t>
            </a:r>
            <a:r>
              <a:rPr lang="fi-FI" sz="2200" spc="40" dirty="0">
                <a:solidFill>
                  <a:srgbClr val="FFFFFF"/>
                </a:solidFill>
                <a:latin typeface="Arial"/>
                <a:cs typeface="Arial"/>
              </a:rPr>
              <a:t> </a:t>
            </a:r>
            <a:r>
              <a:rPr lang="fi-FI" sz="2200" spc="40" dirty="0" err="1">
                <a:solidFill>
                  <a:srgbClr val="FFFFFF"/>
                </a:solidFill>
                <a:latin typeface="Arial"/>
                <a:cs typeface="Arial"/>
              </a:rPr>
              <a:t>consist</a:t>
            </a:r>
            <a:r>
              <a:rPr lang="fi-FI" sz="2200" spc="40" dirty="0">
                <a:solidFill>
                  <a:srgbClr val="FFFFFF"/>
                </a:solidFill>
                <a:latin typeface="Arial"/>
                <a:cs typeface="Arial"/>
              </a:rPr>
              <a:t> of </a:t>
            </a:r>
            <a:r>
              <a:rPr lang="fi-FI" sz="2200" spc="40" dirty="0" err="1">
                <a:solidFill>
                  <a:srgbClr val="FFFFFF"/>
                </a:solidFill>
                <a:latin typeface="Arial"/>
                <a:cs typeface="Arial"/>
              </a:rPr>
              <a:t>support</a:t>
            </a:r>
            <a:r>
              <a:rPr lang="fi-FI" sz="2200" spc="40" dirty="0">
                <a:solidFill>
                  <a:srgbClr val="FFFFFF"/>
                </a:solidFill>
                <a:latin typeface="Arial"/>
                <a:cs typeface="Arial"/>
              </a:rPr>
              <a:t> </a:t>
            </a:r>
            <a:r>
              <a:rPr lang="fi-FI" sz="2200" spc="40" dirty="0" err="1">
                <a:solidFill>
                  <a:srgbClr val="FFFFFF"/>
                </a:solidFill>
                <a:latin typeface="Arial"/>
                <a:cs typeface="Arial"/>
              </a:rPr>
              <a:t>staff</a:t>
            </a:r>
            <a:r>
              <a:rPr lang="fi-FI" sz="2200" spc="40" dirty="0">
                <a:solidFill>
                  <a:srgbClr val="FFFFFF"/>
                </a:solidFill>
                <a:latin typeface="Arial"/>
                <a:cs typeface="Arial"/>
              </a:rPr>
              <a:t>, </a:t>
            </a:r>
            <a:r>
              <a:rPr lang="fi-FI" sz="2200" spc="40" dirty="0" err="1">
                <a:solidFill>
                  <a:srgbClr val="FFFFFF"/>
                </a:solidFill>
                <a:latin typeface="Arial"/>
                <a:cs typeface="Arial"/>
              </a:rPr>
              <a:t>developers</a:t>
            </a:r>
            <a:r>
              <a:rPr lang="fi-FI" sz="2200" spc="40" dirty="0">
                <a:solidFill>
                  <a:srgbClr val="FFFFFF"/>
                </a:solidFill>
                <a:latin typeface="Arial"/>
                <a:cs typeface="Arial"/>
              </a:rPr>
              <a:t>, junior </a:t>
            </a:r>
            <a:r>
              <a:rPr lang="fi-FI" sz="2200" spc="40" dirty="0" err="1">
                <a:solidFill>
                  <a:srgbClr val="FFFFFF"/>
                </a:solidFill>
                <a:latin typeface="Arial"/>
                <a:cs typeface="Arial"/>
              </a:rPr>
              <a:t>developers</a:t>
            </a:r>
            <a:r>
              <a:rPr lang="fi-FI" sz="2200" spc="40" dirty="0">
                <a:solidFill>
                  <a:srgbClr val="FFFFFF"/>
                </a:solidFill>
                <a:latin typeface="Arial"/>
                <a:cs typeface="Arial"/>
              </a:rPr>
              <a:t>, </a:t>
            </a:r>
            <a:r>
              <a:rPr lang="fi-FI" sz="2200" spc="40" dirty="0" err="1">
                <a:solidFill>
                  <a:srgbClr val="FFFFFF"/>
                </a:solidFill>
                <a:latin typeface="Arial"/>
                <a:cs typeface="Arial"/>
              </a:rPr>
              <a:t>documentors</a:t>
            </a:r>
            <a:r>
              <a:rPr lang="fi-FI" sz="2200" spc="40" dirty="0">
                <a:solidFill>
                  <a:srgbClr val="FFFFFF"/>
                </a:solidFill>
                <a:latin typeface="Arial"/>
                <a:cs typeface="Arial"/>
              </a:rPr>
              <a:t>, </a:t>
            </a:r>
            <a:r>
              <a:rPr lang="fi-FI" sz="2200" spc="40" dirty="0" err="1">
                <a:solidFill>
                  <a:srgbClr val="FFFFFF"/>
                </a:solidFill>
                <a:latin typeface="Arial"/>
                <a:cs typeface="Arial"/>
              </a:rPr>
              <a:t>strategiest</a:t>
            </a:r>
            <a:r>
              <a:rPr lang="fi-FI" sz="2200" spc="40" dirty="0">
                <a:solidFill>
                  <a:srgbClr val="FFFFFF"/>
                </a:solidFill>
                <a:latin typeface="Arial"/>
                <a:cs typeface="Arial"/>
              </a:rPr>
              <a:t>, </a:t>
            </a:r>
            <a:r>
              <a:rPr lang="fi-FI" sz="2200" spc="40" dirty="0" err="1">
                <a:solidFill>
                  <a:srgbClr val="FFFFFF"/>
                </a:solidFill>
                <a:latin typeface="Arial"/>
                <a:cs typeface="Arial"/>
              </a:rPr>
              <a:t>contributors</a:t>
            </a:r>
            <a:r>
              <a:rPr lang="fi-FI" sz="2200" spc="40" dirty="0">
                <a:solidFill>
                  <a:srgbClr val="FFFFFF"/>
                </a:solidFill>
                <a:latin typeface="Arial"/>
                <a:cs typeface="Arial"/>
              </a:rPr>
              <a:t> </a:t>
            </a:r>
            <a:r>
              <a:rPr lang="fi-FI" sz="2200" spc="40" dirty="0" err="1">
                <a:solidFill>
                  <a:srgbClr val="FFFFFF"/>
                </a:solidFill>
                <a:latin typeface="Arial"/>
                <a:cs typeface="Arial"/>
              </a:rPr>
              <a:t>etc</a:t>
            </a:r>
            <a:endParaRPr lang="fi-FI" sz="2200" spc="40" dirty="0">
              <a:solidFill>
                <a:srgbClr val="FFFFFF"/>
              </a:solidFill>
              <a:latin typeface="Arial"/>
              <a:cs typeface="Arial"/>
            </a:endParaRPr>
          </a:p>
          <a:p>
            <a:pPr marL="241300" indent="-228600">
              <a:lnSpc>
                <a:spcPct val="100000"/>
              </a:lnSpc>
              <a:spcBef>
                <a:spcPts val="100"/>
              </a:spcBef>
              <a:buFont typeface="BPG Sans GPL&amp;GNU"/>
              <a:buChar char="-"/>
              <a:tabLst>
                <a:tab pos="241300" algn="l"/>
              </a:tabLst>
            </a:pPr>
            <a:endParaRPr lang="fi-FI" sz="2200" spc="40" dirty="0">
              <a:solidFill>
                <a:srgbClr val="FFFFFF"/>
              </a:solidFill>
              <a:latin typeface="Arial"/>
              <a:cs typeface="Arial"/>
            </a:endParaRPr>
          </a:p>
          <a:p>
            <a:pPr marL="469900" lvl="1">
              <a:spcBef>
                <a:spcPts val="100"/>
              </a:spcBef>
              <a:tabLst>
                <a:tab pos="241300" algn="l"/>
              </a:tabLst>
            </a:pPr>
            <a:endParaRPr lang="fi-FI" sz="2200" spc="40" dirty="0">
              <a:solidFill>
                <a:srgbClr val="FFFFFF"/>
              </a:solidFill>
              <a:latin typeface="Arial"/>
              <a:cs typeface="Arial"/>
            </a:endParaRPr>
          </a:p>
        </p:txBody>
      </p:sp>
    </p:spTree>
    <p:extLst>
      <p:ext uri="{BB962C8B-B14F-4D97-AF65-F5344CB8AC3E}">
        <p14:creationId xmlns:p14="http://schemas.microsoft.com/office/powerpoint/2010/main" val="3831043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600" y="228600"/>
            <a:ext cx="4650461" cy="555280"/>
          </a:xfrm>
          <a:prstGeom prst="rect">
            <a:avLst/>
          </a:prstGeom>
        </p:spPr>
        <p:txBody>
          <a:bodyPr vert="horz" wrap="square" lIns="0" tIns="16510" rIns="0" bIns="0" rtlCol="0">
            <a:spAutoFit/>
          </a:bodyPr>
          <a:lstStyle/>
          <a:p>
            <a:pPr marL="12700">
              <a:lnSpc>
                <a:spcPct val="100000"/>
              </a:lnSpc>
              <a:spcBef>
                <a:spcPts val="130"/>
              </a:spcBef>
            </a:pPr>
            <a:r>
              <a:rPr lang="fi-FI" spc="20" dirty="0" err="1"/>
              <a:t>Who</a:t>
            </a:r>
            <a:r>
              <a:rPr lang="fi-FI" spc="20" dirty="0"/>
              <a:t> </a:t>
            </a:r>
            <a:r>
              <a:rPr lang="fi-FI" spc="20" dirty="0" err="1"/>
              <a:t>started</a:t>
            </a:r>
            <a:r>
              <a:rPr lang="fi-FI" spc="20" dirty="0"/>
              <a:t> Drupal?</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1158238" y="1066800"/>
            <a:ext cx="8747761" cy="382156"/>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r>
              <a:rPr lang="en-GB" sz="2400" dirty="0">
                <a:solidFill>
                  <a:schemeClr val="bg1"/>
                </a:solidFill>
              </a:rPr>
              <a:t>Dries </a:t>
            </a:r>
            <a:r>
              <a:rPr lang="en-GB" sz="2400" dirty="0" err="1">
                <a:solidFill>
                  <a:schemeClr val="bg1"/>
                </a:solidFill>
              </a:rPr>
              <a:t>Buytaert</a:t>
            </a:r>
            <a:r>
              <a:rPr lang="en-GB" sz="2400" dirty="0">
                <a:solidFill>
                  <a:schemeClr val="bg1"/>
                </a:solidFill>
              </a:rPr>
              <a:t> in 2000</a:t>
            </a:r>
            <a:endParaRPr lang="fi-FI" sz="2200" spc="40" dirty="0">
              <a:solidFill>
                <a:schemeClr val="bg1"/>
              </a:solidFill>
              <a:latin typeface="Arial"/>
              <a:cs typeface="Arial"/>
            </a:endParaRPr>
          </a:p>
        </p:txBody>
      </p:sp>
      <p:sp>
        <p:nvSpPr>
          <p:cNvPr id="5" name="object 2">
            <a:extLst>
              <a:ext uri="{FF2B5EF4-FFF2-40B4-BE49-F238E27FC236}">
                <a16:creationId xmlns:a16="http://schemas.microsoft.com/office/drawing/2014/main" id="{3EBA4C34-29A6-D54D-BA88-7ADE1D2636AD}"/>
              </a:ext>
            </a:extLst>
          </p:cNvPr>
          <p:cNvSpPr txBox="1">
            <a:spLocks/>
          </p:cNvSpPr>
          <p:nvPr/>
        </p:nvSpPr>
        <p:spPr>
          <a:xfrm>
            <a:off x="3657600" y="2362200"/>
            <a:ext cx="4650461" cy="555280"/>
          </a:xfrm>
          <a:prstGeom prst="rect">
            <a:avLst/>
          </a:prstGeom>
        </p:spPr>
        <p:txBody>
          <a:bodyPr vert="horz" wrap="square" lIns="0" tIns="16510" rIns="0" bIns="0" rtlCol="0">
            <a:spAutoFit/>
          </a:bodyPr>
          <a:lstStyle>
            <a:lvl1pPr>
              <a:defRPr sz="3500" b="0" i="0">
                <a:solidFill>
                  <a:schemeClr val="bg1"/>
                </a:solidFill>
                <a:latin typeface="Arial"/>
                <a:ea typeface="+mj-ea"/>
                <a:cs typeface="Arial"/>
              </a:defRPr>
            </a:lvl1pPr>
          </a:lstStyle>
          <a:p>
            <a:pPr marL="12700">
              <a:spcBef>
                <a:spcPts val="130"/>
              </a:spcBef>
            </a:pPr>
            <a:r>
              <a:rPr lang="fi-FI" kern="0" spc="20" dirty="0" err="1"/>
              <a:t>Who</a:t>
            </a:r>
            <a:r>
              <a:rPr lang="fi-FI" kern="0" spc="20" dirty="0"/>
              <a:t> </a:t>
            </a:r>
            <a:r>
              <a:rPr lang="fi-FI" kern="0" spc="20" dirty="0" err="1"/>
              <a:t>runs</a:t>
            </a:r>
            <a:r>
              <a:rPr lang="fi-FI" kern="0" spc="20" dirty="0"/>
              <a:t> Drupal?</a:t>
            </a:r>
            <a:endParaRPr lang="fi-FI" kern="0" spc="35" dirty="0"/>
          </a:p>
        </p:txBody>
      </p:sp>
      <p:sp>
        <p:nvSpPr>
          <p:cNvPr id="6" name="object 3">
            <a:extLst>
              <a:ext uri="{FF2B5EF4-FFF2-40B4-BE49-F238E27FC236}">
                <a16:creationId xmlns:a16="http://schemas.microsoft.com/office/drawing/2014/main" id="{9143736D-8AE7-7C49-9146-0DB70803E0F9}"/>
              </a:ext>
            </a:extLst>
          </p:cNvPr>
          <p:cNvSpPr txBox="1"/>
          <p:nvPr/>
        </p:nvSpPr>
        <p:spPr>
          <a:xfrm>
            <a:off x="1295400" y="3481495"/>
            <a:ext cx="8747761" cy="733534"/>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r>
              <a:rPr lang="en-GB" sz="2400" dirty="0">
                <a:solidFill>
                  <a:schemeClr val="bg1"/>
                </a:solidFill>
              </a:rPr>
              <a:t>Run by volunteers,  open source community</a:t>
            </a:r>
            <a:endParaRPr lang="en-GB" sz="2000" dirty="0">
              <a:solidFill>
                <a:schemeClr val="bg1"/>
              </a:solidFill>
            </a:endParaRPr>
          </a:p>
          <a:p>
            <a:pPr marL="241300" indent="-228600">
              <a:lnSpc>
                <a:spcPct val="100000"/>
              </a:lnSpc>
              <a:spcBef>
                <a:spcPts val="100"/>
              </a:spcBef>
              <a:buFont typeface="BPG Sans GPL&amp;GNU"/>
              <a:buChar char="-"/>
              <a:tabLst>
                <a:tab pos="241300" algn="l"/>
              </a:tabLst>
            </a:pPr>
            <a:endParaRPr lang="fi-FI" sz="2200" spc="40" dirty="0">
              <a:solidFill>
                <a:schemeClr val="bg1"/>
              </a:solidFill>
              <a:latin typeface="Arial"/>
              <a:cs typeface="Arial"/>
            </a:endParaRPr>
          </a:p>
        </p:txBody>
      </p:sp>
    </p:spTree>
    <p:extLst>
      <p:ext uri="{BB962C8B-B14F-4D97-AF65-F5344CB8AC3E}">
        <p14:creationId xmlns:p14="http://schemas.microsoft.com/office/powerpoint/2010/main" val="397519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28600"/>
            <a:ext cx="7622261" cy="555280"/>
          </a:xfrm>
          <a:prstGeom prst="rect">
            <a:avLst/>
          </a:prstGeom>
        </p:spPr>
        <p:txBody>
          <a:bodyPr vert="horz" wrap="square" lIns="0" tIns="16510" rIns="0" bIns="0" rtlCol="0">
            <a:spAutoFit/>
          </a:bodyPr>
          <a:lstStyle/>
          <a:p>
            <a:pPr marL="12700">
              <a:lnSpc>
                <a:spcPct val="100000"/>
              </a:lnSpc>
              <a:spcBef>
                <a:spcPts val="130"/>
              </a:spcBef>
            </a:pPr>
            <a:r>
              <a:rPr lang="en-GB" dirty="0"/>
              <a:t>How much does Drupal Cost?</a:t>
            </a:r>
            <a:endParaRPr spc="35" dirty="0"/>
          </a:p>
        </p:txBody>
      </p:sp>
      <p:sp>
        <p:nvSpPr>
          <p:cNvPr id="4" name="object 3">
            <a:extLst>
              <a:ext uri="{FF2B5EF4-FFF2-40B4-BE49-F238E27FC236}">
                <a16:creationId xmlns:a16="http://schemas.microsoft.com/office/drawing/2014/main" id="{9BFAF7D1-FD59-FF46-B8EF-9BCF54B38E2B}"/>
              </a:ext>
            </a:extLst>
          </p:cNvPr>
          <p:cNvSpPr txBox="1"/>
          <p:nvPr/>
        </p:nvSpPr>
        <p:spPr>
          <a:xfrm>
            <a:off x="1158238" y="1066800"/>
            <a:ext cx="8747761" cy="1497846"/>
          </a:xfrm>
          <a:prstGeom prst="rect">
            <a:avLst/>
          </a:prstGeom>
        </p:spPr>
        <p:txBody>
          <a:bodyPr vert="horz" wrap="square" lIns="0" tIns="12700" rIns="0" bIns="0" rtlCol="0">
            <a:spAutoFit/>
          </a:bodyPr>
          <a:lstStyle/>
          <a:p>
            <a:pPr marL="241300" indent="-228600">
              <a:lnSpc>
                <a:spcPct val="100000"/>
              </a:lnSpc>
              <a:spcBef>
                <a:spcPts val="100"/>
              </a:spcBef>
              <a:buFont typeface="BPG Sans GPL&amp;GNU"/>
              <a:buChar char="-"/>
              <a:tabLst>
                <a:tab pos="241300" algn="l"/>
              </a:tabLst>
            </a:pPr>
            <a:r>
              <a:rPr lang="en-GB" sz="2400" dirty="0">
                <a:solidFill>
                  <a:schemeClr val="bg1"/>
                </a:solidFill>
                <a:latin typeface="Arial" panose="020B0604020202020204" pitchFamily="34" charset="0"/>
                <a:cs typeface="Arial" panose="020B0604020202020204" pitchFamily="34" charset="0"/>
              </a:rPr>
              <a:t>Drupal is free. </a:t>
            </a:r>
          </a:p>
          <a:p>
            <a:pPr marL="12700">
              <a:lnSpc>
                <a:spcPct val="100000"/>
              </a:lnSpc>
              <a:spcBef>
                <a:spcPts val="100"/>
              </a:spcBef>
              <a:tabLst>
                <a:tab pos="241300" algn="l"/>
              </a:tabLst>
            </a:pPr>
            <a:endParaRPr lang="en-GB" sz="2400" dirty="0">
              <a:solidFill>
                <a:schemeClr val="bg1"/>
              </a:solidFill>
              <a:latin typeface="Arial" panose="020B0604020202020204" pitchFamily="34" charset="0"/>
              <a:cs typeface="Arial" panose="020B0604020202020204" pitchFamily="34" charset="0"/>
            </a:endParaRPr>
          </a:p>
          <a:p>
            <a:pPr marL="241300" indent="-228600">
              <a:lnSpc>
                <a:spcPct val="100000"/>
              </a:lnSpc>
              <a:spcBef>
                <a:spcPts val="100"/>
              </a:spcBef>
              <a:buFont typeface="BPG Sans GPL&amp;GNU"/>
              <a:buChar char="-"/>
              <a:tabLst>
                <a:tab pos="241300" algn="l"/>
              </a:tabLst>
            </a:pPr>
            <a:r>
              <a:rPr lang="en-GB" sz="2400" dirty="0">
                <a:solidFill>
                  <a:schemeClr val="bg1"/>
                </a:solidFill>
                <a:latin typeface="Arial" panose="020B0604020202020204" pitchFamily="34" charset="0"/>
                <a:cs typeface="Arial" panose="020B0604020202020204" pitchFamily="34" charset="0"/>
              </a:rPr>
              <a:t>Yes, 100% free.</a:t>
            </a:r>
          </a:p>
          <a:p>
            <a:pPr marL="241300" indent="-228600">
              <a:lnSpc>
                <a:spcPct val="100000"/>
              </a:lnSpc>
              <a:spcBef>
                <a:spcPts val="100"/>
              </a:spcBef>
              <a:buFont typeface="BPG Sans GPL&amp;GNU"/>
              <a:buChar char="-"/>
              <a:tabLst>
                <a:tab pos="241300" algn="l"/>
              </a:tabLst>
            </a:pPr>
            <a:endParaRPr lang="fi-FI" sz="2200" spc="40" dirty="0">
              <a:solidFill>
                <a:schemeClr val="bg1"/>
              </a:solidFill>
              <a:latin typeface="Arial"/>
              <a:cs typeface="Arial"/>
            </a:endParaRPr>
          </a:p>
        </p:txBody>
      </p:sp>
    </p:spTree>
    <p:extLst>
      <p:ext uri="{BB962C8B-B14F-4D97-AF65-F5344CB8AC3E}">
        <p14:creationId xmlns:p14="http://schemas.microsoft.com/office/powerpoint/2010/main" val="2620383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2551</TotalTime>
  <Words>2795</Words>
  <Application>Microsoft Macintosh PowerPoint</Application>
  <PresentationFormat>Widescreen</PresentationFormat>
  <Paragraphs>434</Paragraphs>
  <Slides>43</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BPG Sans GPL&amp;GNU</vt:lpstr>
      <vt:lpstr>Calibri</vt:lpstr>
      <vt:lpstr>Helvetica Neue</vt:lpstr>
      <vt:lpstr>Office Theme</vt:lpstr>
      <vt:lpstr>PowerPoint Presentation</vt:lpstr>
      <vt:lpstr>Drupal Topics</vt:lpstr>
      <vt:lpstr>Drupal Topics</vt:lpstr>
      <vt:lpstr>What is CMS?</vt:lpstr>
      <vt:lpstr>What is open source?</vt:lpstr>
      <vt:lpstr>What is Drupal?</vt:lpstr>
      <vt:lpstr>What is Drupal?</vt:lpstr>
      <vt:lpstr>Who started Drupal?</vt:lpstr>
      <vt:lpstr>How much does Drupal Cost?</vt:lpstr>
      <vt:lpstr>What does “Drupal” mean?</vt:lpstr>
      <vt:lpstr>How many versions of Drupal?</vt:lpstr>
      <vt:lpstr>Why should you choose Drupal?</vt:lpstr>
      <vt:lpstr>Who uses Drupal?</vt:lpstr>
      <vt:lpstr>Practice</vt:lpstr>
      <vt:lpstr>Drupal Stack</vt:lpstr>
      <vt:lpstr>Essential Concepts/Terminology</vt:lpstr>
      <vt:lpstr>Content types</vt:lpstr>
      <vt:lpstr>Essential Concepts/Terminology</vt:lpstr>
      <vt:lpstr>Essential Concepts/Terminology</vt:lpstr>
      <vt:lpstr>Essential Concepts/Terminology</vt:lpstr>
      <vt:lpstr>What is “module” in Drupal?</vt:lpstr>
      <vt:lpstr>Drupal developer toolkit</vt:lpstr>
      <vt:lpstr>Composer</vt:lpstr>
      <vt:lpstr>CLI tools</vt:lpstr>
      <vt:lpstr>How to install Drupal on your computer?</vt:lpstr>
      <vt:lpstr>Why do we need to install Drupal on your local computer? </vt:lpstr>
      <vt:lpstr>Installation: direct download</vt:lpstr>
      <vt:lpstr>Installation: using cloud hosted solution</vt:lpstr>
      <vt:lpstr>Installation: using composer</vt:lpstr>
      <vt:lpstr>Installation: using my or somebody’s repo</vt:lpstr>
      <vt:lpstr>Installation: using lando</vt:lpstr>
      <vt:lpstr>Installation: using lando</vt:lpstr>
      <vt:lpstr>Installation: using lando</vt:lpstr>
      <vt:lpstr>Installation: using docker commands</vt:lpstr>
      <vt:lpstr>Installation: using docker commands</vt:lpstr>
      <vt:lpstr>Installation: using docker commands</vt:lpstr>
      <vt:lpstr>Installation: using docker commands</vt:lpstr>
      <vt:lpstr>Installation: configure site</vt:lpstr>
      <vt:lpstr>Installation: accessing docker containers</vt:lpstr>
      <vt:lpstr>Simple Exploration and Practice</vt:lpstr>
      <vt:lpstr>Simple Exploration and Practice</vt:lpstr>
      <vt:lpstr>Useful Resources</vt:lpstr>
      <vt:lpstr>Useful resources: development &amp; debug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Kalwar Santosh</cp:lastModifiedBy>
  <cp:revision>448</cp:revision>
  <dcterms:created xsi:type="dcterms:W3CDTF">2021-08-09T07:01:51Z</dcterms:created>
  <dcterms:modified xsi:type="dcterms:W3CDTF">2022-08-10T12:53:48Z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2021-03-22T00:00:00Z</vt:filetime>
  </property>
  <property fmtid="{D5CDD505-2E9C-101B-9397-08002B2CF9AE}" pid="3" name="LastSaved">
    <vt:filetime>2021-08-09T00:00:00Z</vt:filetime>
  </property>
</Properties>
</file>